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5" r:id="rId1"/>
    <p:sldMasterId id="2147483666" r:id="rId2"/>
  </p:sldMasterIdLst>
  <p:notesMasterIdLst>
    <p:notesMasterId r:id="rId31"/>
  </p:notesMasterIdLst>
  <p:sldIdLst>
    <p:sldId id="256" r:id="rId3"/>
    <p:sldId id="261" r:id="rId4"/>
    <p:sldId id="262" r:id="rId5"/>
    <p:sldId id="263" r:id="rId6"/>
    <p:sldId id="257" r:id="rId7"/>
    <p:sldId id="268" r:id="rId8"/>
    <p:sldId id="357" r:id="rId9"/>
    <p:sldId id="365" r:id="rId10"/>
    <p:sldId id="358" r:id="rId11"/>
    <p:sldId id="359" r:id="rId12"/>
    <p:sldId id="364" r:id="rId13"/>
    <p:sldId id="360" r:id="rId14"/>
    <p:sldId id="361" r:id="rId15"/>
    <p:sldId id="362" r:id="rId16"/>
    <p:sldId id="366" r:id="rId17"/>
    <p:sldId id="363" r:id="rId18"/>
    <p:sldId id="367" r:id="rId19"/>
    <p:sldId id="368" r:id="rId20"/>
    <p:sldId id="369" r:id="rId21"/>
    <p:sldId id="370" r:id="rId22"/>
    <p:sldId id="371" r:id="rId23"/>
    <p:sldId id="372" r:id="rId24"/>
    <p:sldId id="269" r:id="rId25"/>
    <p:sldId id="302" r:id="rId26"/>
    <p:sldId id="297" r:id="rId27"/>
    <p:sldId id="348" r:id="rId28"/>
    <p:sldId id="264" r:id="rId29"/>
    <p:sldId id="288" r:id="rId3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98" y="12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ec3eaf3f0b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ec3eaf3f0b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14</a:t>
            </a:fld>
            <a:endParaRPr lang="en-US"/>
          </a:p>
        </p:txBody>
      </p:sp>
    </p:spTree>
    <p:extLst>
      <p:ext uri="{BB962C8B-B14F-4D97-AF65-F5344CB8AC3E}">
        <p14:creationId xmlns:p14="http://schemas.microsoft.com/office/powerpoint/2010/main" val="3970246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Nested function classes are desirable. Learning an additional layer in deep neural networks as an identity function (though this is an extreme case) should be made easy.</a:t>
            </a:r>
          </a:p>
          <a:p>
            <a:r>
              <a:rPr lang="en-US" sz="1200" b="0" i="0" kern="1200" dirty="0">
                <a:solidFill>
                  <a:schemeClr val="tx1"/>
                </a:solidFill>
                <a:effectLst/>
                <a:latin typeface="+mn-lt"/>
                <a:ea typeface="+mn-ea"/>
                <a:cs typeface="+mn-cs"/>
              </a:rPr>
              <a:t>The residual mapping can learn the identity function more easily, such as pushing parameters in the weight layer to zero.</a:t>
            </a:r>
          </a:p>
          <a:p>
            <a:r>
              <a:rPr lang="en-US" sz="1200" b="0" i="0" kern="1200" dirty="0">
                <a:solidFill>
                  <a:schemeClr val="tx1"/>
                </a:solidFill>
                <a:effectLst/>
                <a:latin typeface="+mn-lt"/>
                <a:ea typeface="+mn-ea"/>
                <a:cs typeface="+mn-cs"/>
              </a:rPr>
              <a:t>We can train an effective deep neural network by having residual blocks. Inputs can forward propagate faster through the residual connections across layers.</a:t>
            </a:r>
          </a:p>
          <a:p>
            <a:r>
              <a:rPr lang="en-US" sz="1200" b="0" i="0" kern="1200" dirty="0" err="1">
                <a:solidFill>
                  <a:schemeClr val="tx1"/>
                </a:solidFill>
                <a:effectLst/>
                <a:latin typeface="+mn-lt"/>
                <a:ea typeface="+mn-ea"/>
                <a:cs typeface="+mn-cs"/>
              </a:rPr>
              <a:t>ResNet</a:t>
            </a:r>
            <a:r>
              <a:rPr lang="en-US" sz="1200" b="0" i="0" kern="1200" dirty="0">
                <a:solidFill>
                  <a:schemeClr val="tx1"/>
                </a:solidFill>
                <a:effectLst/>
                <a:latin typeface="+mn-lt"/>
                <a:ea typeface="+mn-ea"/>
                <a:cs typeface="+mn-cs"/>
              </a:rPr>
              <a:t> had a major influence on the design of subsequent deep neural networks, both for convolutional and sequential nature.</a:t>
            </a:r>
          </a:p>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16</a:t>
            </a:fld>
            <a:endParaRPr lang="en-US"/>
          </a:p>
        </p:txBody>
      </p:sp>
    </p:spTree>
    <p:extLst>
      <p:ext uri="{BB962C8B-B14F-4D97-AF65-F5344CB8AC3E}">
        <p14:creationId xmlns:p14="http://schemas.microsoft.com/office/powerpoint/2010/main" val="2940625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2b5ae8d4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2b5ae8d4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503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2b5ae8d4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2b5ae8d4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297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Ví</a:t>
            </a:r>
            <a:r>
              <a:rPr lang="en-US" dirty="0"/>
              <a:t> </a:t>
            </a:r>
            <a:r>
              <a:rPr lang="en-US" dirty="0" err="1"/>
              <a:t>dụ</a:t>
            </a:r>
            <a:r>
              <a:rPr lang="en-US" dirty="0"/>
              <a:t> </a:t>
            </a:r>
            <a:r>
              <a:rPr lang="en-US" dirty="0" err="1"/>
              <a:t>thiết</a:t>
            </a:r>
            <a:r>
              <a:rPr lang="en-US" dirty="0"/>
              <a:t> </a:t>
            </a:r>
            <a:r>
              <a:rPr lang="en-US" dirty="0" err="1"/>
              <a:t>kế</a:t>
            </a:r>
            <a:r>
              <a:rPr lang="en-US" dirty="0"/>
              <a:t> </a:t>
            </a:r>
            <a:r>
              <a:rPr lang="en-US" dirty="0" err="1"/>
              <a:t>một</a:t>
            </a:r>
            <a:r>
              <a:rPr lang="en-US" dirty="0"/>
              <a:t> edge detector (</a:t>
            </a:r>
            <a:r>
              <a:rPr lang="en-US" dirty="0" err="1"/>
              <a:t>mô</a:t>
            </a:r>
            <a:r>
              <a:rPr lang="en-US" dirty="0"/>
              <a:t> </a:t>
            </a:r>
            <a:r>
              <a:rPr lang="en-US" dirty="0" err="1"/>
              <a:t>hình</a:t>
            </a:r>
            <a:r>
              <a:rPr lang="en-US" dirty="0"/>
              <a:t> </a:t>
            </a:r>
            <a:r>
              <a:rPr lang="en-US" dirty="0" err="1"/>
              <a:t>phát</a:t>
            </a:r>
            <a:r>
              <a:rPr lang="en-US" dirty="0"/>
              <a:t> </a:t>
            </a:r>
            <a:r>
              <a:rPr lang="en-US" dirty="0" err="1"/>
              <a:t>hiện</a:t>
            </a:r>
            <a:r>
              <a:rPr lang="en-US" dirty="0"/>
              <a:t> </a:t>
            </a:r>
            <a:r>
              <a:rPr lang="en-US" dirty="0" err="1"/>
              <a:t>cạnh</a:t>
            </a:r>
            <a:r>
              <a:rPr lang="en-US" dirty="0"/>
              <a:t> </a:t>
            </a:r>
            <a:r>
              <a:rPr lang="en-US" dirty="0" err="1"/>
              <a:t>trong</a:t>
            </a:r>
            <a:r>
              <a:rPr lang="en-US" dirty="0"/>
              <a:t> </a:t>
            </a:r>
            <a:r>
              <a:rPr lang="en-US" dirty="0" err="1"/>
              <a:t>ảnh</a:t>
            </a:r>
            <a:r>
              <a:rPr lang="en-US" dirty="0"/>
              <a:t>)</a:t>
            </a:r>
          </a:p>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26</a:t>
            </a:fld>
            <a:endParaRPr lang="en-US"/>
          </a:p>
        </p:txBody>
      </p:sp>
    </p:spTree>
    <p:extLst>
      <p:ext uri="{BB962C8B-B14F-4D97-AF65-F5344CB8AC3E}">
        <p14:creationId xmlns:p14="http://schemas.microsoft.com/office/powerpoint/2010/main" val="38431630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ee2ff273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ee2ff273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16e978e2f1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16e978e2f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16e978e2f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16e978e2f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6e978e2f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6e978e2f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d3d3a2f36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d3d3a2f36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Besides, </a:t>
            </a:r>
            <a:r>
              <a:rPr lang="en-US" sz="1200" b="0" i="0" kern="1200" dirty="0" err="1">
                <a:solidFill>
                  <a:schemeClr val="tx1"/>
                </a:solidFill>
                <a:effectLst/>
                <a:latin typeface="+mn-lt"/>
                <a:ea typeface="+mn-ea"/>
                <a:cs typeface="+mn-cs"/>
              </a:rPr>
              <a:t>AlexNet</a:t>
            </a:r>
            <a:r>
              <a:rPr lang="en-US" sz="1200" b="0" i="0" kern="1200" dirty="0">
                <a:solidFill>
                  <a:schemeClr val="tx1"/>
                </a:solidFill>
                <a:effectLst/>
                <a:latin typeface="+mn-lt"/>
                <a:ea typeface="+mn-ea"/>
                <a:cs typeface="+mn-cs"/>
              </a:rPr>
              <a:t> changed the sigmoid activation function to a simpler </a:t>
            </a:r>
            <a:r>
              <a:rPr lang="en-US" sz="1200" b="0" i="0" kern="1200" dirty="0" err="1">
                <a:solidFill>
                  <a:schemeClr val="tx1"/>
                </a:solidFill>
                <a:effectLst/>
                <a:latin typeface="+mn-lt"/>
                <a:ea typeface="+mn-ea"/>
                <a:cs typeface="+mn-cs"/>
              </a:rPr>
              <a:t>ReLU</a:t>
            </a:r>
            <a:r>
              <a:rPr lang="en-US" sz="1200" b="0" i="0" kern="1200" dirty="0">
                <a:solidFill>
                  <a:schemeClr val="tx1"/>
                </a:solidFill>
                <a:effectLst/>
                <a:latin typeface="+mn-lt"/>
                <a:ea typeface="+mn-ea"/>
                <a:cs typeface="+mn-cs"/>
              </a:rPr>
              <a:t> activation function. On one hand, the computation of the </a:t>
            </a:r>
            <a:r>
              <a:rPr lang="en-US" sz="1200" b="0" i="0" kern="1200" dirty="0" err="1">
                <a:solidFill>
                  <a:schemeClr val="tx1"/>
                </a:solidFill>
                <a:effectLst/>
                <a:latin typeface="+mn-lt"/>
                <a:ea typeface="+mn-ea"/>
                <a:cs typeface="+mn-cs"/>
              </a:rPr>
              <a:t>ReLU</a:t>
            </a:r>
            <a:r>
              <a:rPr lang="en-US" sz="1200" b="0" i="0" kern="1200" dirty="0">
                <a:solidFill>
                  <a:schemeClr val="tx1"/>
                </a:solidFill>
                <a:effectLst/>
                <a:latin typeface="+mn-lt"/>
                <a:ea typeface="+mn-ea"/>
                <a:cs typeface="+mn-cs"/>
              </a:rPr>
              <a:t> activation function is simpler. For example, it does not have the exponentiation operation found in the sigmoid activation function. On the other hand, the </a:t>
            </a:r>
            <a:r>
              <a:rPr lang="en-US" sz="1200" b="0" i="0" kern="1200" dirty="0" err="1">
                <a:solidFill>
                  <a:schemeClr val="tx1"/>
                </a:solidFill>
                <a:effectLst/>
                <a:latin typeface="+mn-lt"/>
                <a:ea typeface="+mn-ea"/>
                <a:cs typeface="+mn-cs"/>
              </a:rPr>
              <a:t>ReLU</a:t>
            </a:r>
            <a:r>
              <a:rPr lang="en-US" sz="1200" b="0" i="0" kern="1200" dirty="0">
                <a:solidFill>
                  <a:schemeClr val="tx1"/>
                </a:solidFill>
                <a:effectLst/>
                <a:latin typeface="+mn-lt"/>
                <a:ea typeface="+mn-ea"/>
                <a:cs typeface="+mn-cs"/>
              </a:rPr>
              <a:t> activation function makes model training easier when using different parameter initialization methods. This is because, when the output of the sigmoid activation function is very close to 0 or 1, the gradient of these regions is almost 0, so that backpropagation cannot continue to update some of the model parameters. In contrast, the gradient of the </a:t>
            </a:r>
            <a:r>
              <a:rPr lang="en-US" sz="1200" b="0" i="0" kern="1200" dirty="0" err="1">
                <a:solidFill>
                  <a:schemeClr val="tx1"/>
                </a:solidFill>
                <a:effectLst/>
                <a:latin typeface="+mn-lt"/>
                <a:ea typeface="+mn-ea"/>
                <a:cs typeface="+mn-cs"/>
              </a:rPr>
              <a:t>ReLU</a:t>
            </a:r>
            <a:r>
              <a:rPr lang="en-US" sz="1200" b="0" i="0" kern="1200" dirty="0">
                <a:solidFill>
                  <a:schemeClr val="tx1"/>
                </a:solidFill>
                <a:effectLst/>
                <a:latin typeface="+mn-lt"/>
                <a:ea typeface="+mn-ea"/>
                <a:cs typeface="+mn-cs"/>
              </a:rPr>
              <a:t> activation function in the positive interval is always 1. Therefore, if the model parameters are not properly initialized, the sigmoid function may obtain a gradient of almost 0 in the positive interval, so that the model cannot be effectively trained.</a:t>
            </a:r>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7</a:t>
            </a:fld>
            <a:endParaRPr lang="en-US"/>
          </a:p>
        </p:txBody>
      </p:sp>
    </p:spTree>
    <p:extLst>
      <p:ext uri="{BB962C8B-B14F-4D97-AF65-F5344CB8AC3E}">
        <p14:creationId xmlns:p14="http://schemas.microsoft.com/office/powerpoint/2010/main" val="708524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VGG-11 constructs a network using reusable convolutional blocks. Different VGG models can be defined by the differences in the number of convolutional layers and output channels in each block.</a:t>
            </a:r>
          </a:p>
          <a:p>
            <a:r>
              <a:rPr lang="en-US" sz="1200" b="0" i="0" kern="1200" dirty="0">
                <a:solidFill>
                  <a:schemeClr val="tx1"/>
                </a:solidFill>
                <a:effectLst/>
                <a:latin typeface="+mn-lt"/>
                <a:ea typeface="+mn-ea"/>
                <a:cs typeface="+mn-cs"/>
              </a:rPr>
              <a:t>The use of blocks leads to very compact representations of the network definition. It allows for efficient design of complex networks.</a:t>
            </a:r>
          </a:p>
          <a:p>
            <a:r>
              <a:rPr lang="en-US" sz="1200" b="0" i="0" kern="1200" dirty="0">
                <a:solidFill>
                  <a:schemeClr val="tx1"/>
                </a:solidFill>
                <a:effectLst/>
                <a:latin typeface="+mn-lt"/>
                <a:ea typeface="+mn-ea"/>
                <a:cs typeface="+mn-cs"/>
              </a:rPr>
              <a:t>In their VGG paper, </a:t>
            </a:r>
            <a:r>
              <a:rPr lang="en-US" sz="1200" b="0" i="0" kern="1200" dirty="0" err="1">
                <a:solidFill>
                  <a:schemeClr val="tx1"/>
                </a:solidFill>
                <a:effectLst/>
                <a:latin typeface="+mn-lt"/>
                <a:ea typeface="+mn-ea"/>
                <a:cs typeface="+mn-cs"/>
              </a:rPr>
              <a:t>Simonyan</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Ziserman</a:t>
            </a:r>
            <a:r>
              <a:rPr lang="en-US" sz="1200" b="0" i="0" kern="1200" dirty="0">
                <a:solidFill>
                  <a:schemeClr val="tx1"/>
                </a:solidFill>
                <a:effectLst/>
                <a:latin typeface="+mn-lt"/>
                <a:ea typeface="+mn-ea"/>
                <a:cs typeface="+mn-cs"/>
              </a:rPr>
              <a:t> experimented with various architectures. In particular, they found that several layers of deep and narrow convolutions (i.e., </a:t>
            </a:r>
            <a:r>
              <a:rPr lang="en-US" sz="1200" b="0" i="0" u="none" strike="noStrike" kern="1200" dirty="0">
                <a:solidFill>
                  <a:schemeClr val="tx1"/>
                </a:solidFill>
                <a:effectLst/>
                <a:latin typeface="+mn-lt"/>
                <a:ea typeface="+mn-ea"/>
                <a:cs typeface="+mn-cs"/>
              </a:rPr>
              <a:t>3×33×3</a:t>
            </a:r>
            <a:r>
              <a:rPr lang="en-US" sz="1200" b="0" i="0" kern="1200" dirty="0">
                <a:solidFill>
                  <a:schemeClr val="tx1"/>
                </a:solidFill>
                <a:effectLst/>
                <a:latin typeface="+mn-lt"/>
                <a:ea typeface="+mn-ea"/>
                <a:cs typeface="+mn-cs"/>
              </a:rPr>
              <a:t>) were more effective than fewer layers of wider convolutions.</a:t>
            </a:r>
          </a:p>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9</a:t>
            </a:fld>
            <a:endParaRPr lang="en-US"/>
          </a:p>
        </p:txBody>
      </p:sp>
    </p:spTree>
    <p:extLst>
      <p:ext uri="{BB962C8B-B14F-4D97-AF65-F5344CB8AC3E}">
        <p14:creationId xmlns:p14="http://schemas.microsoft.com/office/powerpoint/2010/main" val="39013372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During model training, batch normalization continuously adjusts the intermediate output of the neural network by utilizing the mean and standard deviation of the </a:t>
            </a:r>
            <a:r>
              <a:rPr lang="en-US" sz="1200" b="0" i="0" kern="1200" dirty="0" err="1">
                <a:solidFill>
                  <a:schemeClr val="tx1"/>
                </a:solidFill>
                <a:effectLst/>
                <a:latin typeface="+mn-lt"/>
                <a:ea typeface="+mn-ea"/>
                <a:cs typeface="+mn-cs"/>
              </a:rPr>
              <a:t>minibatch</a:t>
            </a:r>
            <a:r>
              <a:rPr lang="en-US" sz="1200" b="0" i="0" kern="1200" dirty="0">
                <a:solidFill>
                  <a:schemeClr val="tx1"/>
                </a:solidFill>
                <a:effectLst/>
                <a:latin typeface="+mn-lt"/>
                <a:ea typeface="+mn-ea"/>
                <a:cs typeface="+mn-cs"/>
              </a:rPr>
              <a:t>, so that the values of the intermediate output in each layer throughout the neural network are more stable.</a:t>
            </a:r>
          </a:p>
          <a:p>
            <a:r>
              <a:rPr lang="en-US" sz="1200" b="0" i="0" kern="1200" dirty="0">
                <a:solidFill>
                  <a:schemeClr val="tx1"/>
                </a:solidFill>
                <a:effectLst/>
                <a:latin typeface="+mn-lt"/>
                <a:ea typeface="+mn-ea"/>
                <a:cs typeface="+mn-cs"/>
              </a:rPr>
              <a:t>The batch normalization methods for fully-connected layers and convolutional layers are slightly different.</a:t>
            </a:r>
          </a:p>
          <a:p>
            <a:r>
              <a:rPr lang="en-US" sz="1200" b="0" i="0" kern="1200" dirty="0">
                <a:solidFill>
                  <a:schemeClr val="tx1"/>
                </a:solidFill>
                <a:effectLst/>
                <a:latin typeface="+mn-lt"/>
                <a:ea typeface="+mn-ea"/>
                <a:cs typeface="+mn-cs"/>
              </a:rPr>
              <a:t>Like a dropout layer, batch normalization layers have different computation results in training mode and prediction mode.</a:t>
            </a:r>
          </a:p>
          <a:p>
            <a:r>
              <a:rPr lang="en-US" sz="1200" b="0" i="0" kern="1200" dirty="0">
                <a:solidFill>
                  <a:schemeClr val="tx1"/>
                </a:solidFill>
                <a:effectLst/>
                <a:latin typeface="+mn-lt"/>
                <a:ea typeface="+mn-ea"/>
                <a:cs typeface="+mn-cs"/>
              </a:rPr>
              <a:t>Batch normalization has many beneficial side effects, primarily that of regularization. On the other hand, the original motivation of reducing internal covariate shift seems not to be a valid explanation.</a:t>
            </a:r>
          </a:p>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12</a:t>
            </a:fld>
            <a:endParaRPr lang="en-US"/>
          </a:p>
        </p:txBody>
      </p:sp>
    </p:spTree>
    <p:extLst>
      <p:ext uri="{BB962C8B-B14F-4D97-AF65-F5344CB8AC3E}">
        <p14:creationId xmlns:p14="http://schemas.microsoft.com/office/powerpoint/2010/main" val="529429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During model training, batch normalization continuously adjusts the intermediate output of the neural network by utilizing the mean and standard deviation of the </a:t>
            </a:r>
            <a:r>
              <a:rPr lang="en-US" sz="1200" b="0" i="0" kern="1200" dirty="0" err="1">
                <a:solidFill>
                  <a:schemeClr val="tx1"/>
                </a:solidFill>
                <a:effectLst/>
                <a:latin typeface="+mn-lt"/>
                <a:ea typeface="+mn-ea"/>
                <a:cs typeface="+mn-cs"/>
              </a:rPr>
              <a:t>minibatch</a:t>
            </a:r>
            <a:r>
              <a:rPr lang="en-US" sz="1200" b="0" i="0" kern="1200" dirty="0">
                <a:solidFill>
                  <a:schemeClr val="tx1"/>
                </a:solidFill>
                <a:effectLst/>
                <a:latin typeface="+mn-lt"/>
                <a:ea typeface="+mn-ea"/>
                <a:cs typeface="+mn-cs"/>
              </a:rPr>
              <a:t>, so that the values of the intermediate output in each layer throughout the neural network are more stable.</a:t>
            </a:r>
          </a:p>
          <a:p>
            <a:r>
              <a:rPr lang="en-US" sz="1200" b="0" i="0" kern="1200" dirty="0">
                <a:solidFill>
                  <a:schemeClr val="tx1"/>
                </a:solidFill>
                <a:effectLst/>
                <a:latin typeface="+mn-lt"/>
                <a:ea typeface="+mn-ea"/>
                <a:cs typeface="+mn-cs"/>
              </a:rPr>
              <a:t>The batch normalization methods for fully-connected layers and convolutional layers are slightly different.</a:t>
            </a:r>
          </a:p>
          <a:p>
            <a:r>
              <a:rPr lang="en-US" sz="1200" b="0" i="0" kern="1200" dirty="0">
                <a:solidFill>
                  <a:schemeClr val="tx1"/>
                </a:solidFill>
                <a:effectLst/>
                <a:latin typeface="+mn-lt"/>
                <a:ea typeface="+mn-ea"/>
                <a:cs typeface="+mn-cs"/>
              </a:rPr>
              <a:t>Like a dropout layer, batch normalization layers have different computation results in training mode and prediction mode.</a:t>
            </a:r>
          </a:p>
          <a:p>
            <a:r>
              <a:rPr lang="en-US" sz="1200" b="0" i="0" kern="1200" dirty="0">
                <a:solidFill>
                  <a:schemeClr val="tx1"/>
                </a:solidFill>
                <a:effectLst/>
                <a:latin typeface="+mn-lt"/>
                <a:ea typeface="+mn-ea"/>
                <a:cs typeface="+mn-cs"/>
              </a:rPr>
              <a:t>Batch normalization has many beneficial side effects, primarily that of regularization. On the other hand, the original motivation of reducing internal covariate shift seems not to be a valid explanation.</a:t>
            </a:r>
          </a:p>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13</a:t>
            </a:fld>
            <a:endParaRPr lang="en-US"/>
          </a:p>
        </p:txBody>
      </p:sp>
    </p:spTree>
    <p:extLst>
      <p:ext uri="{BB962C8B-B14F-4D97-AF65-F5344CB8AC3E}">
        <p14:creationId xmlns:p14="http://schemas.microsoft.com/office/powerpoint/2010/main" val="4062952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8" name="Google Shape;88;p1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9"/>
        <p:cNvGrpSpPr/>
        <p:nvPr/>
      </p:nvGrpSpPr>
      <p:grpSpPr>
        <a:xfrm>
          <a:off x="0" y="0"/>
          <a:ext cx="0" cy="0"/>
          <a:chOff x="0" y="0"/>
          <a:chExt cx="0" cy="0"/>
        </a:xfrm>
      </p:grpSpPr>
      <p:sp>
        <p:nvSpPr>
          <p:cNvPr id="90" name="Google Shape;90;p16"/>
          <p:cNvSpPr/>
          <p:nvPr/>
        </p:nvSpPr>
        <p:spPr>
          <a:xfrm>
            <a:off x="0" y="-125"/>
            <a:ext cx="4572000" cy="5143500"/>
          </a:xfrm>
          <a:prstGeom prst="rect">
            <a:avLst/>
          </a:pr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2CC"/>
              </a:buClr>
              <a:buSzPts val="3200"/>
              <a:buNone/>
              <a:defRPr sz="3200">
                <a:solidFill>
                  <a:srgbClr val="FFF2CC"/>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2" name="Google Shape;92;p16"/>
          <p:cNvSpPr txBox="1">
            <a:spLocks noGrp="1"/>
          </p:cNvSpPr>
          <p:nvPr>
            <p:ph type="subTitle" idx="1"/>
          </p:nvPr>
        </p:nvSpPr>
        <p:spPr>
          <a:xfrm>
            <a:off x="265500" y="3226800"/>
            <a:ext cx="4045200" cy="811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C9DAF8"/>
              </a:buClr>
              <a:buSzPts val="2100"/>
              <a:buNone/>
              <a:defRPr sz="2100">
                <a:solidFill>
                  <a:srgbClr val="C9DAF8"/>
                </a:solidFill>
              </a:defRPr>
            </a:lvl1pPr>
            <a:lvl2pPr lvl="1" algn="ctr" rtl="0">
              <a:lnSpc>
                <a:spcPct val="100000"/>
              </a:lnSpc>
              <a:spcBef>
                <a:spcPts val="0"/>
              </a:spcBef>
              <a:spcAft>
                <a:spcPts val="0"/>
              </a:spcAft>
              <a:buClr>
                <a:srgbClr val="CFE2F3"/>
              </a:buClr>
              <a:buSzPts val="2100"/>
              <a:buNone/>
              <a:defRPr sz="2100">
                <a:solidFill>
                  <a:srgbClr val="CFE2F3"/>
                </a:solidFill>
              </a:defRPr>
            </a:lvl2pPr>
            <a:lvl3pPr lvl="2" algn="ctr" rtl="0">
              <a:lnSpc>
                <a:spcPct val="100000"/>
              </a:lnSpc>
              <a:spcBef>
                <a:spcPts val="0"/>
              </a:spcBef>
              <a:spcAft>
                <a:spcPts val="0"/>
              </a:spcAft>
              <a:buClr>
                <a:srgbClr val="CFE2F3"/>
              </a:buClr>
              <a:buSzPts val="2100"/>
              <a:buNone/>
              <a:defRPr sz="2100">
                <a:solidFill>
                  <a:srgbClr val="CFE2F3"/>
                </a:solidFill>
              </a:defRPr>
            </a:lvl3pPr>
            <a:lvl4pPr lvl="3" algn="ctr" rtl="0">
              <a:lnSpc>
                <a:spcPct val="100000"/>
              </a:lnSpc>
              <a:spcBef>
                <a:spcPts val="0"/>
              </a:spcBef>
              <a:spcAft>
                <a:spcPts val="0"/>
              </a:spcAft>
              <a:buClr>
                <a:srgbClr val="CFE2F3"/>
              </a:buClr>
              <a:buSzPts val="2100"/>
              <a:buNone/>
              <a:defRPr sz="2100">
                <a:solidFill>
                  <a:srgbClr val="CFE2F3"/>
                </a:solidFill>
              </a:defRPr>
            </a:lvl4pPr>
            <a:lvl5pPr lvl="4" algn="ctr" rtl="0">
              <a:lnSpc>
                <a:spcPct val="100000"/>
              </a:lnSpc>
              <a:spcBef>
                <a:spcPts val="0"/>
              </a:spcBef>
              <a:spcAft>
                <a:spcPts val="0"/>
              </a:spcAft>
              <a:buClr>
                <a:srgbClr val="CFE2F3"/>
              </a:buClr>
              <a:buSzPts val="2100"/>
              <a:buNone/>
              <a:defRPr sz="2100">
                <a:solidFill>
                  <a:srgbClr val="CFE2F3"/>
                </a:solidFill>
              </a:defRPr>
            </a:lvl5pPr>
            <a:lvl6pPr lvl="5" algn="ctr" rtl="0">
              <a:lnSpc>
                <a:spcPct val="100000"/>
              </a:lnSpc>
              <a:spcBef>
                <a:spcPts val="0"/>
              </a:spcBef>
              <a:spcAft>
                <a:spcPts val="0"/>
              </a:spcAft>
              <a:buClr>
                <a:srgbClr val="CFE2F3"/>
              </a:buClr>
              <a:buSzPts val="2100"/>
              <a:buNone/>
              <a:defRPr sz="2100">
                <a:solidFill>
                  <a:srgbClr val="CFE2F3"/>
                </a:solidFill>
              </a:defRPr>
            </a:lvl6pPr>
            <a:lvl7pPr lvl="6" algn="ctr" rtl="0">
              <a:lnSpc>
                <a:spcPct val="100000"/>
              </a:lnSpc>
              <a:spcBef>
                <a:spcPts val="0"/>
              </a:spcBef>
              <a:spcAft>
                <a:spcPts val="0"/>
              </a:spcAft>
              <a:buClr>
                <a:srgbClr val="CFE2F3"/>
              </a:buClr>
              <a:buSzPts val="2100"/>
              <a:buNone/>
              <a:defRPr sz="2100">
                <a:solidFill>
                  <a:srgbClr val="CFE2F3"/>
                </a:solidFill>
              </a:defRPr>
            </a:lvl7pPr>
            <a:lvl8pPr lvl="7" algn="ctr" rtl="0">
              <a:lnSpc>
                <a:spcPct val="100000"/>
              </a:lnSpc>
              <a:spcBef>
                <a:spcPts val="0"/>
              </a:spcBef>
              <a:spcAft>
                <a:spcPts val="0"/>
              </a:spcAft>
              <a:buClr>
                <a:srgbClr val="CFE2F3"/>
              </a:buClr>
              <a:buSzPts val="2100"/>
              <a:buNone/>
              <a:defRPr sz="2100">
                <a:solidFill>
                  <a:srgbClr val="CFE2F3"/>
                </a:solidFill>
              </a:defRPr>
            </a:lvl8pPr>
            <a:lvl9pPr lvl="8" algn="ctr" rtl="0">
              <a:lnSpc>
                <a:spcPct val="100000"/>
              </a:lnSpc>
              <a:spcBef>
                <a:spcPts val="0"/>
              </a:spcBef>
              <a:spcAft>
                <a:spcPts val="0"/>
              </a:spcAft>
              <a:buClr>
                <a:srgbClr val="CFE2F3"/>
              </a:buClr>
              <a:buSzPts val="2100"/>
              <a:buNone/>
              <a:defRPr sz="2100">
                <a:solidFill>
                  <a:srgbClr val="CFE2F3"/>
                </a:solidFill>
              </a:defRPr>
            </a:lvl9pPr>
          </a:lstStyle>
          <a:p>
            <a:endParaRPr/>
          </a:p>
        </p:txBody>
      </p:sp>
      <p:sp>
        <p:nvSpPr>
          <p:cNvPr id="93" name="Google Shape;93;p16"/>
          <p:cNvSpPr txBox="1">
            <a:spLocks noGrp="1"/>
          </p:cNvSpPr>
          <p:nvPr>
            <p:ph type="body" idx="2"/>
          </p:nvPr>
        </p:nvSpPr>
        <p:spPr>
          <a:xfrm>
            <a:off x="4572000" y="724075"/>
            <a:ext cx="4449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b="1"/>
            </a:lvl1pPr>
            <a:lvl2pPr marL="914400" lvl="1" indent="-330200" rtl="0">
              <a:spcBef>
                <a:spcPts val="0"/>
              </a:spcBef>
              <a:spcAft>
                <a:spcPts val="0"/>
              </a:spcAft>
              <a:buSzPts val="16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4" name="Google Shape;94;p16"/>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95" name="Google Shape;95;p16"/>
          <p:cNvPicPr preferRelativeResize="0"/>
          <p:nvPr/>
        </p:nvPicPr>
        <p:blipFill>
          <a:blip r:embed="rId2">
            <a:alphaModFix/>
          </a:blip>
          <a:stretch>
            <a:fillRect/>
          </a:stretch>
        </p:blipFill>
        <p:spPr>
          <a:xfrm>
            <a:off x="1462450" y="724082"/>
            <a:ext cx="1647075" cy="518825"/>
          </a:xfrm>
          <a:prstGeom prst="rect">
            <a:avLst/>
          </a:prstGeom>
          <a:noFill/>
          <a:ln>
            <a:noFill/>
          </a:ln>
        </p:spPr>
      </p:pic>
      <p:sp>
        <p:nvSpPr>
          <p:cNvPr id="96" name="Google Shape;96;p16"/>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99" name="Google Shape;99;p17"/>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2" name="Google Shape;102;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30200" algn="ctr" rtl="0">
              <a:spcBef>
                <a:spcPts val="0"/>
              </a:spcBef>
              <a:spcAft>
                <a:spcPts val="0"/>
              </a:spcAft>
              <a:buSzPts val="16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03" name="Google Shape;103;p1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4"/>
        <p:cNvGrpSpPr/>
        <p:nvPr/>
      </p:nvGrpSpPr>
      <p:grpSpPr>
        <a:xfrm>
          <a:off x="0" y="0"/>
          <a:ext cx="0" cy="0"/>
          <a:chOff x="0" y="0"/>
          <a:chExt cx="0" cy="0"/>
        </a:xfrm>
      </p:grpSpPr>
      <p:sp>
        <p:nvSpPr>
          <p:cNvPr id="105" name="Google Shape;105;p19"/>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971647-0B5F-4417-ABA7-63C056FD3A7E}" type="datetimeFigureOut">
              <a:rPr lang="en-US" smtClean="0"/>
              <a:t>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C31875-1EA5-4AD3-B064-1AA907AD2FEF}" type="slidenum">
              <a:rPr lang="en-US" smtClean="0"/>
              <a:t>‹#›</a:t>
            </a:fld>
            <a:endParaRPr lang="en-US"/>
          </a:p>
        </p:txBody>
      </p:sp>
    </p:spTree>
    <p:extLst>
      <p:ext uri="{BB962C8B-B14F-4D97-AF65-F5344CB8AC3E}">
        <p14:creationId xmlns:p14="http://schemas.microsoft.com/office/powerpoint/2010/main" val="4037723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400"/>
              <a:buNone/>
              <a:defRPr sz="3400" b="1"/>
            </a:lvl1pPr>
            <a:lvl2pPr lvl="1" algn="ctr">
              <a:spcBef>
                <a:spcPts val="0"/>
              </a:spcBef>
              <a:spcAft>
                <a:spcPts val="0"/>
              </a:spcAft>
              <a:buSzPts val="3400"/>
              <a:buNone/>
              <a:defRPr sz="3400" b="1"/>
            </a:lvl2pPr>
            <a:lvl3pPr lvl="2" algn="ctr">
              <a:spcBef>
                <a:spcPts val="0"/>
              </a:spcBef>
              <a:spcAft>
                <a:spcPts val="0"/>
              </a:spcAft>
              <a:buSzPts val="3400"/>
              <a:buNone/>
              <a:defRPr sz="3400" b="1"/>
            </a:lvl3pPr>
            <a:lvl4pPr lvl="3" algn="ctr">
              <a:spcBef>
                <a:spcPts val="0"/>
              </a:spcBef>
              <a:spcAft>
                <a:spcPts val="0"/>
              </a:spcAft>
              <a:buSzPts val="3400"/>
              <a:buNone/>
              <a:defRPr sz="3400" b="1"/>
            </a:lvl4pPr>
            <a:lvl5pPr lvl="4" algn="ctr">
              <a:spcBef>
                <a:spcPts val="0"/>
              </a:spcBef>
              <a:spcAft>
                <a:spcPts val="0"/>
              </a:spcAft>
              <a:buSzPts val="3400"/>
              <a:buNone/>
              <a:defRPr sz="3400" b="1"/>
            </a:lvl5pPr>
            <a:lvl6pPr lvl="5" algn="ctr">
              <a:spcBef>
                <a:spcPts val="0"/>
              </a:spcBef>
              <a:spcAft>
                <a:spcPts val="0"/>
              </a:spcAft>
              <a:buSzPts val="3400"/>
              <a:buNone/>
              <a:defRPr sz="3400" b="1"/>
            </a:lvl6pPr>
            <a:lvl7pPr lvl="6" algn="ctr">
              <a:spcBef>
                <a:spcPts val="0"/>
              </a:spcBef>
              <a:spcAft>
                <a:spcPts val="0"/>
              </a:spcAft>
              <a:buSzPts val="3400"/>
              <a:buNone/>
              <a:defRPr sz="3400" b="1"/>
            </a:lvl7pPr>
            <a:lvl8pPr lvl="7" algn="ctr">
              <a:spcBef>
                <a:spcPts val="0"/>
              </a:spcBef>
              <a:spcAft>
                <a:spcPts val="0"/>
              </a:spcAft>
              <a:buSzPts val="3400"/>
              <a:buNone/>
              <a:defRPr sz="3400" b="1"/>
            </a:lvl8pPr>
            <a:lvl9pPr lvl="8" algn="ctr">
              <a:spcBef>
                <a:spcPts val="0"/>
              </a:spcBef>
              <a:spcAft>
                <a:spcPts val="0"/>
              </a:spcAft>
              <a:buSzPts val="3400"/>
              <a:buNone/>
              <a:defRPr sz="3400" b="1"/>
            </a:lvl9pPr>
          </a:lstStyle>
          <a:p>
            <a:endParaRPr/>
          </a:p>
        </p:txBody>
      </p:sp>
      <p:sp>
        <p:nvSpPr>
          <p:cNvPr id="15" name="Google Shape;15;p3"/>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6" name="Google Shape;16;p3"/>
          <p:cNvPicPr preferRelativeResize="0"/>
          <p:nvPr/>
        </p:nvPicPr>
        <p:blipFill>
          <a:blip r:embed="rId2">
            <a:alphaModFix/>
          </a:blip>
          <a:stretch>
            <a:fillRect/>
          </a:stretch>
        </p:blipFill>
        <p:spPr>
          <a:xfrm>
            <a:off x="7614350" y="1036638"/>
            <a:ext cx="1075175" cy="338685"/>
          </a:xfrm>
          <a:prstGeom prst="rect">
            <a:avLst/>
          </a:prstGeom>
          <a:noFill/>
          <a:ln>
            <a:noFill/>
          </a:ln>
        </p:spPr>
      </p:pic>
      <p:sp>
        <p:nvSpPr>
          <p:cNvPr id="17" name="Google Shape;17;p3"/>
          <p:cNvSpPr/>
          <p:nvPr/>
        </p:nvSpPr>
        <p:spPr>
          <a:xfrm>
            <a:off x="199050" y="1521238"/>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99050" y="824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p:nvPr/>
        </p:nvSpPr>
        <p:spPr>
          <a:xfrm>
            <a:off x="31171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a:bodyPr>
          <a:lstStyle>
            <a:lvl1pPr lvl="0">
              <a:spcBef>
                <a:spcPts val="0"/>
              </a:spcBef>
              <a:spcAft>
                <a:spcPts val="0"/>
              </a:spcAft>
              <a:buClr>
                <a:srgbClr val="980000"/>
              </a:buClr>
              <a:buSzPts val="2700"/>
              <a:buNone/>
              <a:defRPr>
                <a:solidFill>
                  <a:srgbClr val="980000"/>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0896" y="676656"/>
            <a:ext cx="8520600" cy="3967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1155CC"/>
              </a:buClr>
              <a:buSzPts val="1800"/>
              <a:buChar char="❖"/>
              <a:defRPr sz="1800">
                <a:solidFill>
                  <a:srgbClr val="1155CC"/>
                </a:solidFill>
              </a:defRPr>
            </a:lvl1pPr>
            <a:lvl2pPr marL="914400" lvl="1" indent="-336550">
              <a:spcBef>
                <a:spcPts val="0"/>
              </a:spcBef>
              <a:spcAft>
                <a:spcPts val="0"/>
              </a:spcAft>
              <a:buClr>
                <a:srgbClr val="1155CC"/>
              </a:buClr>
              <a:buSzPts val="1700"/>
              <a:buChar char="●"/>
              <a:defRPr sz="1700">
                <a:solidFill>
                  <a:srgbClr val="1155CC"/>
                </a:solidFill>
              </a:defRPr>
            </a:lvl2pPr>
            <a:lvl3pPr marL="1371600" lvl="2" indent="-336550">
              <a:spcBef>
                <a:spcPts val="0"/>
              </a:spcBef>
              <a:spcAft>
                <a:spcPts val="0"/>
              </a:spcAft>
              <a:buClr>
                <a:srgbClr val="1155CC"/>
              </a:buClr>
              <a:buSzPts val="1700"/>
              <a:buChar char="−"/>
              <a:defRPr sz="1700">
                <a:solidFill>
                  <a:srgbClr val="1155CC"/>
                </a:solidFill>
              </a:defRPr>
            </a:lvl3pPr>
            <a:lvl4pPr marL="1828800" lvl="3" indent="-317500">
              <a:spcBef>
                <a:spcPts val="0"/>
              </a:spcBef>
              <a:spcAft>
                <a:spcPts val="0"/>
              </a:spcAft>
              <a:buClr>
                <a:srgbClr val="1155CC"/>
              </a:buClr>
              <a:buSzPts val="1400"/>
              <a:buChar char="+"/>
              <a:defRPr>
                <a:solidFill>
                  <a:srgbClr val="1155CC"/>
                </a:solidFill>
              </a:defRPr>
            </a:lvl4pPr>
            <a:lvl5pPr marL="2286000" lvl="4" indent="-317500">
              <a:spcBef>
                <a:spcPts val="0"/>
              </a:spcBef>
              <a:spcAft>
                <a:spcPts val="0"/>
              </a:spcAft>
              <a:buClr>
                <a:srgbClr val="1155CC"/>
              </a:buClr>
              <a:buSzPts val="1400"/>
              <a:buChar char="+"/>
              <a:defRPr>
                <a:solidFill>
                  <a:srgbClr val="1155CC"/>
                </a:solidFill>
              </a:defRPr>
            </a:lvl5pPr>
            <a:lvl6pPr marL="2743200" lvl="5" indent="-317500">
              <a:spcBef>
                <a:spcPts val="0"/>
              </a:spcBef>
              <a:spcAft>
                <a:spcPts val="0"/>
              </a:spcAft>
              <a:buClr>
                <a:srgbClr val="1155CC"/>
              </a:buClr>
              <a:buSzPts val="1400"/>
              <a:buChar char="➢"/>
              <a:defRPr>
                <a:solidFill>
                  <a:srgbClr val="1155CC"/>
                </a:solidFill>
              </a:defRPr>
            </a:lvl6pPr>
            <a:lvl7pPr marL="3200400" lvl="6" indent="-317500">
              <a:spcBef>
                <a:spcPts val="0"/>
              </a:spcBef>
              <a:spcAft>
                <a:spcPts val="0"/>
              </a:spcAft>
              <a:buClr>
                <a:srgbClr val="1155CC"/>
              </a:buClr>
              <a:buSzPts val="1400"/>
              <a:buChar char="■"/>
              <a:defRPr>
                <a:solidFill>
                  <a:srgbClr val="1155CC"/>
                </a:solidFill>
              </a:defRPr>
            </a:lvl7pPr>
            <a:lvl8pPr marL="3657600" lvl="7" indent="-317500">
              <a:spcBef>
                <a:spcPts val="0"/>
              </a:spcBef>
              <a:spcAft>
                <a:spcPts val="0"/>
              </a:spcAft>
              <a:buClr>
                <a:srgbClr val="1155CC"/>
              </a:buClr>
              <a:buSzPts val="1400"/>
              <a:buChar char="●"/>
              <a:defRPr>
                <a:solidFill>
                  <a:srgbClr val="1155CC"/>
                </a:solidFill>
              </a:defRPr>
            </a:lvl8pPr>
            <a:lvl9pPr marL="4114800" lvl="8" indent="-317500">
              <a:spcBef>
                <a:spcPts val="0"/>
              </a:spcBef>
              <a:spcAft>
                <a:spcPts val="0"/>
              </a:spcAft>
              <a:buClr>
                <a:srgbClr val="1155CC"/>
              </a:buClr>
              <a:buSzPts val="1400"/>
              <a:buChar char="◆"/>
              <a:defRPr>
                <a:solidFill>
                  <a:srgbClr val="1155CC"/>
                </a:solidFill>
              </a:defRPr>
            </a:lvl9pPr>
          </a:lstStyle>
          <a:p>
            <a:endParaRPr/>
          </a:p>
        </p:txBody>
      </p:sp>
      <p:sp>
        <p:nvSpPr>
          <p:cNvPr id="23" name="Google Shape;23;p4"/>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4" name="Google Shape;24;p4"/>
          <p:cNvGrpSpPr/>
          <p:nvPr/>
        </p:nvGrpSpPr>
        <p:grpSpPr>
          <a:xfrm>
            <a:off x="199050" y="62117"/>
            <a:ext cx="8745900" cy="567496"/>
            <a:chOff x="199050" y="62117"/>
            <a:chExt cx="8745900" cy="567496"/>
          </a:xfrm>
        </p:grpSpPr>
        <p:pic>
          <p:nvPicPr>
            <p:cNvPr id="25" name="Google Shape;25;p4"/>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26" name="Google Shape;26;p4"/>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p:nvPr/>
        </p:nvSpPr>
        <p:spPr>
          <a:xfrm>
            <a:off x="31163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77825" y="73700"/>
            <a:ext cx="7955400" cy="484500"/>
          </a:xfrm>
          <a:prstGeom prst="rect">
            <a:avLst/>
          </a:prstGeom>
        </p:spPr>
        <p:txBody>
          <a:bodyPr spcFirstLastPara="1" wrap="square" lIns="91425" tIns="91425" rIns="91425" bIns="91425" anchor="ctr" anchorCtr="0">
            <a:normAutofit/>
          </a:bodyPr>
          <a:lstStyle>
            <a:lvl1pPr lvl="0">
              <a:spcBef>
                <a:spcPts val="0"/>
              </a:spcBef>
              <a:spcAft>
                <a:spcPts val="0"/>
              </a:spcAft>
              <a:buSzPts val="27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32" name="Google Shape;32;p5"/>
          <p:cNvGrpSpPr/>
          <p:nvPr/>
        </p:nvGrpSpPr>
        <p:grpSpPr>
          <a:xfrm>
            <a:off x="199050" y="62117"/>
            <a:ext cx="8745900" cy="567496"/>
            <a:chOff x="199050" y="62117"/>
            <a:chExt cx="8745900" cy="567496"/>
          </a:xfrm>
        </p:grpSpPr>
        <p:pic>
          <p:nvPicPr>
            <p:cNvPr id="33" name="Google Shape;33;p5"/>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34" name="Google Shape;34;p5"/>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p:nvPr/>
        </p:nvSpPr>
        <p:spPr>
          <a:xfrm>
            <a:off x="31171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0"/>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400"/>
              <a:buNone/>
              <a:defRPr sz="3400" b="1"/>
            </a:lvl1pPr>
            <a:lvl2pPr lvl="1" algn="ctr" rtl="0">
              <a:spcBef>
                <a:spcPts val="0"/>
              </a:spcBef>
              <a:spcAft>
                <a:spcPts val="0"/>
              </a:spcAft>
              <a:buSzPts val="3400"/>
              <a:buNone/>
              <a:defRPr sz="3400" b="1"/>
            </a:lvl2pPr>
            <a:lvl3pPr lvl="2" algn="ctr" rtl="0">
              <a:spcBef>
                <a:spcPts val="0"/>
              </a:spcBef>
              <a:spcAft>
                <a:spcPts val="0"/>
              </a:spcAft>
              <a:buSzPts val="3400"/>
              <a:buNone/>
              <a:defRPr sz="3400" b="1"/>
            </a:lvl3pPr>
            <a:lvl4pPr lvl="3" algn="ctr" rtl="0">
              <a:spcBef>
                <a:spcPts val="0"/>
              </a:spcBef>
              <a:spcAft>
                <a:spcPts val="0"/>
              </a:spcAft>
              <a:buSzPts val="3400"/>
              <a:buNone/>
              <a:defRPr sz="3400" b="1"/>
            </a:lvl4pPr>
            <a:lvl5pPr lvl="4" algn="ctr" rtl="0">
              <a:spcBef>
                <a:spcPts val="0"/>
              </a:spcBef>
              <a:spcAft>
                <a:spcPts val="0"/>
              </a:spcAft>
              <a:buSzPts val="3400"/>
              <a:buNone/>
              <a:defRPr sz="3400" b="1"/>
            </a:lvl5pPr>
            <a:lvl6pPr lvl="5" algn="ctr" rtl="0">
              <a:spcBef>
                <a:spcPts val="0"/>
              </a:spcBef>
              <a:spcAft>
                <a:spcPts val="0"/>
              </a:spcAft>
              <a:buSzPts val="3400"/>
              <a:buNone/>
              <a:defRPr sz="3400" b="1"/>
            </a:lvl6pPr>
            <a:lvl7pPr lvl="6" algn="ctr" rtl="0">
              <a:spcBef>
                <a:spcPts val="0"/>
              </a:spcBef>
              <a:spcAft>
                <a:spcPts val="0"/>
              </a:spcAft>
              <a:buSzPts val="3400"/>
              <a:buNone/>
              <a:defRPr sz="3400" b="1"/>
            </a:lvl7pPr>
            <a:lvl8pPr lvl="7" algn="ctr" rtl="0">
              <a:spcBef>
                <a:spcPts val="0"/>
              </a:spcBef>
              <a:spcAft>
                <a:spcPts val="0"/>
              </a:spcAft>
              <a:buSzPts val="3400"/>
              <a:buNone/>
              <a:defRPr sz="3400" b="1"/>
            </a:lvl8pPr>
            <a:lvl9pPr lvl="8" algn="ctr" rtl="0">
              <a:spcBef>
                <a:spcPts val="0"/>
              </a:spcBef>
              <a:spcAft>
                <a:spcPts val="0"/>
              </a:spcAft>
              <a:buSzPts val="3400"/>
              <a:buNone/>
              <a:defRPr sz="3400" b="1"/>
            </a:lvl9pPr>
          </a:lstStyle>
          <a:p>
            <a:endParaRPr/>
          </a:p>
        </p:txBody>
      </p:sp>
      <p:sp>
        <p:nvSpPr>
          <p:cNvPr id="60" name="Google Shape;60;p11"/>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1" name="Google Shape;61;p11"/>
          <p:cNvPicPr preferRelativeResize="0"/>
          <p:nvPr/>
        </p:nvPicPr>
        <p:blipFill>
          <a:blip r:embed="rId2">
            <a:alphaModFix/>
          </a:blip>
          <a:stretch>
            <a:fillRect/>
          </a:stretch>
        </p:blipFill>
        <p:spPr>
          <a:xfrm>
            <a:off x="7614350" y="1036638"/>
            <a:ext cx="1075175" cy="338685"/>
          </a:xfrm>
          <a:prstGeom prst="rect">
            <a:avLst/>
          </a:prstGeom>
          <a:noFill/>
          <a:ln>
            <a:noFill/>
          </a:ln>
        </p:spPr>
      </p:pic>
      <p:sp>
        <p:nvSpPr>
          <p:cNvPr id="62" name="Google Shape;62;p11"/>
          <p:cNvSpPr/>
          <p:nvPr/>
        </p:nvSpPr>
        <p:spPr>
          <a:xfrm>
            <a:off x="199050" y="1521238"/>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199050" y="824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980000"/>
              </a:buClr>
              <a:buSzPts val="2700"/>
              <a:buNone/>
              <a:defRPr>
                <a:solidFill>
                  <a:srgbClr val="98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2"/>
          <p:cNvSpPr txBox="1">
            <a:spLocks noGrp="1"/>
          </p:cNvSpPr>
          <p:nvPr>
            <p:ph type="body" idx="1"/>
          </p:nvPr>
        </p:nvSpPr>
        <p:spPr>
          <a:xfrm>
            <a:off x="310896" y="676656"/>
            <a:ext cx="8520600" cy="39678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rgbClr val="1155CC"/>
              </a:buClr>
              <a:buSzPts val="1800"/>
              <a:buChar char="●"/>
              <a:defRPr>
                <a:solidFill>
                  <a:srgbClr val="1155CC"/>
                </a:solidFill>
              </a:defRPr>
            </a:lvl1pPr>
            <a:lvl2pPr marL="914400" lvl="1" indent="-330200" rtl="0">
              <a:spcBef>
                <a:spcPts val="0"/>
              </a:spcBef>
              <a:spcAft>
                <a:spcPts val="0"/>
              </a:spcAft>
              <a:buClr>
                <a:srgbClr val="1155CC"/>
              </a:buClr>
              <a:buSzPts val="1600"/>
              <a:buChar char="−"/>
              <a:defRPr sz="1600">
                <a:solidFill>
                  <a:srgbClr val="1155CC"/>
                </a:solidFill>
              </a:defRPr>
            </a:lvl2pPr>
            <a:lvl3pPr marL="1371600" lvl="2" indent="-317500" rtl="0">
              <a:spcBef>
                <a:spcPts val="0"/>
              </a:spcBef>
              <a:spcAft>
                <a:spcPts val="0"/>
              </a:spcAft>
              <a:buClr>
                <a:srgbClr val="1155CC"/>
              </a:buClr>
              <a:buSzPts val="1400"/>
              <a:buChar char="+"/>
              <a:defRPr>
                <a:solidFill>
                  <a:srgbClr val="1155CC"/>
                </a:solidFill>
              </a:defRPr>
            </a:lvl3pPr>
            <a:lvl4pPr marL="1828800" lvl="3" indent="-317500" rtl="0">
              <a:spcBef>
                <a:spcPts val="0"/>
              </a:spcBef>
              <a:spcAft>
                <a:spcPts val="0"/>
              </a:spcAft>
              <a:buClr>
                <a:srgbClr val="1155CC"/>
              </a:buClr>
              <a:buSzPts val="1400"/>
              <a:buChar char="+"/>
              <a:defRPr>
                <a:solidFill>
                  <a:srgbClr val="1155CC"/>
                </a:solidFill>
              </a:defRPr>
            </a:lvl4pPr>
            <a:lvl5pPr marL="2286000" lvl="4" indent="-317500" rtl="0">
              <a:spcBef>
                <a:spcPts val="0"/>
              </a:spcBef>
              <a:spcAft>
                <a:spcPts val="0"/>
              </a:spcAft>
              <a:buClr>
                <a:srgbClr val="1155CC"/>
              </a:buClr>
              <a:buSzPts val="1400"/>
              <a:buChar char="+"/>
              <a:defRPr>
                <a:solidFill>
                  <a:srgbClr val="1155CC"/>
                </a:solidFill>
              </a:defRPr>
            </a:lvl5pPr>
            <a:lvl6pPr marL="2743200" lvl="5" indent="-317500" rtl="0">
              <a:spcBef>
                <a:spcPts val="0"/>
              </a:spcBef>
              <a:spcAft>
                <a:spcPts val="0"/>
              </a:spcAft>
              <a:buClr>
                <a:srgbClr val="1155CC"/>
              </a:buClr>
              <a:buSzPts val="1400"/>
              <a:buChar char="■"/>
              <a:defRPr>
                <a:solidFill>
                  <a:srgbClr val="1155CC"/>
                </a:solidFill>
              </a:defRPr>
            </a:lvl6pPr>
            <a:lvl7pPr marL="3200400" lvl="6" indent="-317500" rtl="0">
              <a:spcBef>
                <a:spcPts val="0"/>
              </a:spcBef>
              <a:spcAft>
                <a:spcPts val="0"/>
              </a:spcAft>
              <a:buClr>
                <a:srgbClr val="1155CC"/>
              </a:buClr>
              <a:buSzPts val="1400"/>
              <a:buChar char="●"/>
              <a:defRPr>
                <a:solidFill>
                  <a:srgbClr val="1155CC"/>
                </a:solidFill>
              </a:defRPr>
            </a:lvl7pPr>
            <a:lvl8pPr marL="3657600" lvl="7" indent="-317500" rtl="0">
              <a:spcBef>
                <a:spcPts val="0"/>
              </a:spcBef>
              <a:spcAft>
                <a:spcPts val="0"/>
              </a:spcAft>
              <a:buClr>
                <a:srgbClr val="1155CC"/>
              </a:buClr>
              <a:buSzPts val="1400"/>
              <a:buChar char="○"/>
              <a:defRPr>
                <a:solidFill>
                  <a:srgbClr val="1155CC"/>
                </a:solidFill>
              </a:defRPr>
            </a:lvl8pPr>
            <a:lvl9pPr marL="4114800" lvl="8" indent="-317500" rtl="0">
              <a:spcBef>
                <a:spcPts val="0"/>
              </a:spcBef>
              <a:spcAft>
                <a:spcPts val="0"/>
              </a:spcAft>
              <a:buClr>
                <a:srgbClr val="1155CC"/>
              </a:buClr>
              <a:buSzPts val="1400"/>
              <a:buChar char="■"/>
              <a:defRPr>
                <a:solidFill>
                  <a:srgbClr val="1155CC"/>
                </a:solidFill>
              </a:defRPr>
            </a:lvl9pPr>
          </a:lstStyle>
          <a:p>
            <a:endParaRPr/>
          </a:p>
        </p:txBody>
      </p:sp>
      <p:sp>
        <p:nvSpPr>
          <p:cNvPr id="68" name="Google Shape;68;p12"/>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69" name="Google Shape;69;p12"/>
          <p:cNvGrpSpPr/>
          <p:nvPr/>
        </p:nvGrpSpPr>
        <p:grpSpPr>
          <a:xfrm>
            <a:off x="199050" y="62117"/>
            <a:ext cx="8745900" cy="567496"/>
            <a:chOff x="199050" y="62117"/>
            <a:chExt cx="8745900" cy="567496"/>
          </a:xfrm>
        </p:grpSpPr>
        <p:pic>
          <p:nvPicPr>
            <p:cNvPr id="70" name="Google Shape;70;p12"/>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71" name="Google Shape;71;p12"/>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2"/>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sp>
        <p:nvSpPr>
          <p:cNvPr id="83" name="Google Shape;83;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4" name="Google Shape;84;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85" name="Google Shape;85;p14"/>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theme" Target="../theme/theme2.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77825" y="73700"/>
            <a:ext cx="7955400" cy="484500"/>
          </a:xfrm>
          <a:prstGeom prst="rect">
            <a:avLst/>
          </a:prstGeom>
          <a:noFill/>
          <a:ln>
            <a:noFill/>
          </a:ln>
        </p:spPr>
        <p:txBody>
          <a:bodyPr spcFirstLastPara="1" wrap="square" lIns="91425" tIns="91425" rIns="91425" bIns="91425" anchor="ctr" anchorCtr="0">
            <a:normAutofit/>
          </a:bodyPr>
          <a:lstStyle>
            <a:lvl1pPr lvl="0">
              <a:spcBef>
                <a:spcPts val="0"/>
              </a:spcBef>
              <a:spcAft>
                <a:spcPts val="0"/>
              </a:spcAft>
              <a:buClr>
                <a:srgbClr val="980000"/>
              </a:buClr>
              <a:buSzPts val="2700"/>
              <a:buNone/>
              <a:defRPr sz="2700" b="1">
                <a:solidFill>
                  <a:srgbClr val="980000"/>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sldNum" idx="12"/>
          </p:nvPr>
        </p:nvSpPr>
        <p:spPr>
          <a:xfrm>
            <a:off x="8472450" y="4772073"/>
            <a:ext cx="548700" cy="284700"/>
          </a:xfrm>
          <a:prstGeom prst="rect">
            <a:avLst/>
          </a:prstGeom>
          <a:noFill/>
          <a:ln>
            <a:noFill/>
          </a:ln>
        </p:spPr>
        <p:txBody>
          <a:bodyPr spcFirstLastPara="1" wrap="square" lIns="91425" tIns="91425" rIns="91425" bIns="91425" anchor="ctr" anchorCtr="0">
            <a:noAutofit/>
          </a:bodyPr>
          <a:lstStyle>
            <a:lvl1pPr lvl="0" algn="r">
              <a:lnSpc>
                <a:spcPct val="80000"/>
              </a:lnSpc>
              <a:buSzPts val="852"/>
              <a:buNone/>
              <a:defRPr sz="1000">
                <a:solidFill>
                  <a:schemeClr val="dk2"/>
                </a:solidFill>
              </a:defRPr>
            </a:lvl1pPr>
            <a:lvl2pPr lvl="1" algn="r">
              <a:lnSpc>
                <a:spcPct val="80000"/>
              </a:lnSpc>
              <a:buSzPts val="852"/>
              <a:buNone/>
              <a:defRPr sz="1000">
                <a:solidFill>
                  <a:schemeClr val="dk2"/>
                </a:solidFill>
              </a:defRPr>
            </a:lvl2pPr>
            <a:lvl3pPr lvl="2" algn="r">
              <a:lnSpc>
                <a:spcPct val="80000"/>
              </a:lnSpc>
              <a:buSzPts val="852"/>
              <a:buNone/>
              <a:defRPr sz="1000">
                <a:solidFill>
                  <a:schemeClr val="dk2"/>
                </a:solidFill>
              </a:defRPr>
            </a:lvl3pPr>
            <a:lvl4pPr lvl="3" algn="r">
              <a:lnSpc>
                <a:spcPct val="80000"/>
              </a:lnSpc>
              <a:buSzPts val="852"/>
              <a:buNone/>
              <a:defRPr sz="1000">
                <a:solidFill>
                  <a:schemeClr val="dk2"/>
                </a:solidFill>
              </a:defRPr>
            </a:lvl4pPr>
            <a:lvl5pPr lvl="4" algn="r">
              <a:lnSpc>
                <a:spcPct val="80000"/>
              </a:lnSpc>
              <a:buSzPts val="852"/>
              <a:buNone/>
              <a:defRPr sz="1000">
                <a:solidFill>
                  <a:schemeClr val="dk2"/>
                </a:solidFill>
              </a:defRPr>
            </a:lvl5pPr>
            <a:lvl6pPr lvl="5" algn="r">
              <a:lnSpc>
                <a:spcPct val="80000"/>
              </a:lnSpc>
              <a:buSzPts val="852"/>
              <a:buNone/>
              <a:defRPr sz="1000">
                <a:solidFill>
                  <a:schemeClr val="dk2"/>
                </a:solidFill>
              </a:defRPr>
            </a:lvl6pPr>
            <a:lvl7pPr lvl="6" algn="r">
              <a:lnSpc>
                <a:spcPct val="80000"/>
              </a:lnSpc>
              <a:buSzPts val="852"/>
              <a:buNone/>
              <a:defRPr sz="1000">
                <a:solidFill>
                  <a:schemeClr val="dk2"/>
                </a:solidFill>
              </a:defRPr>
            </a:lvl7pPr>
            <a:lvl8pPr lvl="7" algn="r">
              <a:lnSpc>
                <a:spcPct val="80000"/>
              </a:lnSpc>
              <a:buSzPts val="852"/>
              <a:buNone/>
              <a:defRPr sz="1000">
                <a:solidFill>
                  <a:schemeClr val="dk2"/>
                </a:solidFill>
              </a:defRPr>
            </a:lvl8pPr>
            <a:lvl9pPr lvl="8" algn="r">
              <a:lnSpc>
                <a:spcPct val="80000"/>
              </a:lnSpc>
              <a:buSzPts val="852"/>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8" name="Google Shape;8;p1"/>
          <p:cNvSpPr txBox="1">
            <a:spLocks noGrp="1"/>
          </p:cNvSpPr>
          <p:nvPr>
            <p:ph type="body" idx="1"/>
          </p:nvPr>
        </p:nvSpPr>
        <p:spPr>
          <a:xfrm>
            <a:off x="310896" y="676656"/>
            <a:ext cx="8520600" cy="3967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1155CC"/>
              </a:buClr>
              <a:buSzPts val="1800"/>
              <a:buChar char="❖"/>
              <a:defRPr sz="1800">
                <a:solidFill>
                  <a:srgbClr val="1155CC"/>
                </a:solidFill>
              </a:defRPr>
            </a:lvl1pPr>
            <a:lvl2pPr marL="914400" lvl="1" indent="-336550" rtl="0">
              <a:lnSpc>
                <a:spcPct val="115000"/>
              </a:lnSpc>
              <a:spcBef>
                <a:spcPts val="0"/>
              </a:spcBef>
              <a:spcAft>
                <a:spcPts val="0"/>
              </a:spcAft>
              <a:buClr>
                <a:srgbClr val="1155CC"/>
              </a:buClr>
              <a:buSzPts val="1700"/>
              <a:buChar char="●"/>
              <a:defRPr sz="1700">
                <a:solidFill>
                  <a:srgbClr val="1155CC"/>
                </a:solidFill>
              </a:defRPr>
            </a:lvl2pPr>
            <a:lvl3pPr marL="1371600" lvl="2" indent="-336550" rtl="0">
              <a:lnSpc>
                <a:spcPct val="115000"/>
              </a:lnSpc>
              <a:spcBef>
                <a:spcPts val="0"/>
              </a:spcBef>
              <a:spcAft>
                <a:spcPts val="0"/>
              </a:spcAft>
              <a:buClr>
                <a:srgbClr val="1155CC"/>
              </a:buClr>
              <a:buSzPts val="1700"/>
              <a:buChar char="−"/>
              <a:defRPr sz="1700">
                <a:solidFill>
                  <a:srgbClr val="1155CC"/>
                </a:solidFill>
              </a:defRPr>
            </a:lvl3pPr>
            <a:lvl4pPr marL="1828800" lvl="3" indent="-317500" rtl="0">
              <a:lnSpc>
                <a:spcPct val="115000"/>
              </a:lnSpc>
              <a:spcBef>
                <a:spcPts val="0"/>
              </a:spcBef>
              <a:spcAft>
                <a:spcPts val="0"/>
              </a:spcAft>
              <a:buClr>
                <a:srgbClr val="1155CC"/>
              </a:buClr>
              <a:buSzPts val="1400"/>
              <a:buChar char="+"/>
              <a:defRPr>
                <a:solidFill>
                  <a:srgbClr val="1155CC"/>
                </a:solidFill>
              </a:defRPr>
            </a:lvl4pPr>
            <a:lvl5pPr marL="2286000" lvl="4" indent="-317500" rtl="0">
              <a:lnSpc>
                <a:spcPct val="115000"/>
              </a:lnSpc>
              <a:spcBef>
                <a:spcPts val="0"/>
              </a:spcBef>
              <a:spcAft>
                <a:spcPts val="0"/>
              </a:spcAft>
              <a:buClr>
                <a:srgbClr val="1155CC"/>
              </a:buClr>
              <a:buSzPts val="1400"/>
              <a:buChar char="+"/>
              <a:defRPr>
                <a:solidFill>
                  <a:srgbClr val="1155CC"/>
                </a:solidFill>
              </a:defRPr>
            </a:lvl5pPr>
            <a:lvl6pPr marL="2743200" lvl="5" indent="-317500" rtl="0">
              <a:lnSpc>
                <a:spcPct val="115000"/>
              </a:lnSpc>
              <a:spcBef>
                <a:spcPts val="0"/>
              </a:spcBef>
              <a:spcAft>
                <a:spcPts val="0"/>
              </a:spcAft>
              <a:buClr>
                <a:srgbClr val="1155CC"/>
              </a:buClr>
              <a:buSzPts val="1400"/>
              <a:buChar char="➢"/>
              <a:defRPr>
                <a:solidFill>
                  <a:srgbClr val="1155CC"/>
                </a:solidFill>
              </a:defRPr>
            </a:lvl6pPr>
            <a:lvl7pPr marL="3200400" lvl="6" indent="-317500" rtl="0">
              <a:lnSpc>
                <a:spcPct val="115000"/>
              </a:lnSpc>
              <a:spcBef>
                <a:spcPts val="0"/>
              </a:spcBef>
              <a:spcAft>
                <a:spcPts val="0"/>
              </a:spcAft>
              <a:buClr>
                <a:srgbClr val="1155CC"/>
              </a:buClr>
              <a:buSzPts val="1400"/>
              <a:buChar char="■"/>
              <a:defRPr>
                <a:solidFill>
                  <a:srgbClr val="1155CC"/>
                </a:solidFill>
              </a:defRPr>
            </a:lvl7pPr>
            <a:lvl8pPr marL="3657600" lvl="7" indent="-317500" rtl="0">
              <a:lnSpc>
                <a:spcPct val="115000"/>
              </a:lnSpc>
              <a:spcBef>
                <a:spcPts val="0"/>
              </a:spcBef>
              <a:spcAft>
                <a:spcPts val="0"/>
              </a:spcAft>
              <a:buClr>
                <a:srgbClr val="1155CC"/>
              </a:buClr>
              <a:buSzPts val="1400"/>
              <a:buChar char="●"/>
              <a:defRPr>
                <a:solidFill>
                  <a:srgbClr val="1155CC"/>
                </a:solidFill>
              </a:defRPr>
            </a:lvl8pPr>
            <a:lvl9pPr marL="4114800" lvl="8" indent="-317500" rtl="0">
              <a:lnSpc>
                <a:spcPct val="115000"/>
              </a:lnSpc>
              <a:spcBef>
                <a:spcPts val="0"/>
              </a:spcBef>
              <a:spcAft>
                <a:spcPts val="0"/>
              </a:spcAft>
              <a:buClr>
                <a:srgbClr val="1155CC"/>
              </a:buClr>
              <a:buSzPts val="1400"/>
              <a:buChar char="◆"/>
              <a:defRPr>
                <a:solidFill>
                  <a:srgbClr val="1155CC"/>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877825" y="73700"/>
            <a:ext cx="7955400" cy="4845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rgbClr val="980000"/>
              </a:buClr>
              <a:buSzPts val="2700"/>
              <a:buNone/>
              <a:defRPr sz="2700" b="1">
                <a:solidFill>
                  <a:srgbClr val="980000"/>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9"/>
          <p:cNvSpPr txBox="1">
            <a:spLocks noGrp="1"/>
          </p:cNvSpPr>
          <p:nvPr>
            <p:ph type="body" idx="1"/>
          </p:nvPr>
        </p:nvSpPr>
        <p:spPr>
          <a:xfrm>
            <a:off x="311700" y="675874"/>
            <a:ext cx="8520600" cy="40962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rgbClr val="1155CC"/>
              </a:buClr>
              <a:buSzPts val="1800"/>
              <a:buChar char="●"/>
              <a:defRPr sz="1800">
                <a:solidFill>
                  <a:srgbClr val="1155CC"/>
                </a:solidFill>
              </a:defRPr>
            </a:lvl1pPr>
            <a:lvl2pPr marL="914400" lvl="1" indent="-330200" rtl="0">
              <a:lnSpc>
                <a:spcPct val="115000"/>
              </a:lnSpc>
              <a:spcBef>
                <a:spcPts val="0"/>
              </a:spcBef>
              <a:spcAft>
                <a:spcPts val="0"/>
              </a:spcAft>
              <a:buClr>
                <a:srgbClr val="1155CC"/>
              </a:buClr>
              <a:buSzPts val="1600"/>
              <a:buChar char="−"/>
              <a:defRPr sz="1600">
                <a:solidFill>
                  <a:srgbClr val="1155CC"/>
                </a:solidFill>
              </a:defRPr>
            </a:lvl2pPr>
            <a:lvl3pPr marL="1371600" lvl="2" indent="-317500" rtl="0">
              <a:lnSpc>
                <a:spcPct val="115000"/>
              </a:lnSpc>
              <a:spcBef>
                <a:spcPts val="0"/>
              </a:spcBef>
              <a:spcAft>
                <a:spcPts val="0"/>
              </a:spcAft>
              <a:buClr>
                <a:srgbClr val="1155CC"/>
              </a:buClr>
              <a:buSzPts val="1400"/>
              <a:buChar char="+"/>
              <a:defRPr>
                <a:solidFill>
                  <a:srgbClr val="1155CC"/>
                </a:solidFill>
              </a:defRPr>
            </a:lvl3pPr>
            <a:lvl4pPr marL="1828800" lvl="3" indent="-317500" rtl="0">
              <a:lnSpc>
                <a:spcPct val="115000"/>
              </a:lnSpc>
              <a:spcBef>
                <a:spcPts val="0"/>
              </a:spcBef>
              <a:spcAft>
                <a:spcPts val="0"/>
              </a:spcAft>
              <a:buClr>
                <a:srgbClr val="1155CC"/>
              </a:buClr>
              <a:buSzPts val="1400"/>
              <a:buChar char="+"/>
              <a:defRPr>
                <a:solidFill>
                  <a:srgbClr val="1155CC"/>
                </a:solidFill>
              </a:defRPr>
            </a:lvl4pPr>
            <a:lvl5pPr marL="2286000" lvl="4" indent="-317500" rtl="0">
              <a:lnSpc>
                <a:spcPct val="115000"/>
              </a:lnSpc>
              <a:spcBef>
                <a:spcPts val="0"/>
              </a:spcBef>
              <a:spcAft>
                <a:spcPts val="0"/>
              </a:spcAft>
              <a:buClr>
                <a:srgbClr val="1155CC"/>
              </a:buClr>
              <a:buSzPts val="1400"/>
              <a:buChar char="+"/>
              <a:defRPr>
                <a:solidFill>
                  <a:srgbClr val="1155CC"/>
                </a:solidFill>
              </a:defRPr>
            </a:lvl5pPr>
            <a:lvl6pPr marL="2743200" lvl="5" indent="-317500" rtl="0">
              <a:lnSpc>
                <a:spcPct val="115000"/>
              </a:lnSpc>
              <a:spcBef>
                <a:spcPts val="0"/>
              </a:spcBef>
              <a:spcAft>
                <a:spcPts val="0"/>
              </a:spcAft>
              <a:buClr>
                <a:srgbClr val="1155CC"/>
              </a:buClr>
              <a:buSzPts val="1400"/>
              <a:buChar char="■"/>
              <a:defRPr>
                <a:solidFill>
                  <a:srgbClr val="1155CC"/>
                </a:solidFill>
              </a:defRPr>
            </a:lvl6pPr>
            <a:lvl7pPr marL="3200400" lvl="6" indent="-317500" rtl="0">
              <a:lnSpc>
                <a:spcPct val="115000"/>
              </a:lnSpc>
              <a:spcBef>
                <a:spcPts val="0"/>
              </a:spcBef>
              <a:spcAft>
                <a:spcPts val="0"/>
              </a:spcAft>
              <a:buClr>
                <a:srgbClr val="1155CC"/>
              </a:buClr>
              <a:buSzPts val="1400"/>
              <a:buChar char="●"/>
              <a:defRPr>
                <a:solidFill>
                  <a:srgbClr val="1155CC"/>
                </a:solidFill>
              </a:defRPr>
            </a:lvl7pPr>
            <a:lvl8pPr marL="3657600" lvl="7" indent="-317500" rtl="0">
              <a:lnSpc>
                <a:spcPct val="115000"/>
              </a:lnSpc>
              <a:spcBef>
                <a:spcPts val="0"/>
              </a:spcBef>
              <a:spcAft>
                <a:spcPts val="0"/>
              </a:spcAft>
              <a:buClr>
                <a:srgbClr val="1155CC"/>
              </a:buClr>
              <a:buSzPts val="1400"/>
              <a:buChar char="○"/>
              <a:defRPr>
                <a:solidFill>
                  <a:srgbClr val="1155CC"/>
                </a:solidFill>
              </a:defRPr>
            </a:lvl8pPr>
            <a:lvl9pPr marL="4114800" lvl="8" indent="-317500" rtl="0">
              <a:lnSpc>
                <a:spcPct val="115000"/>
              </a:lnSpc>
              <a:spcBef>
                <a:spcPts val="0"/>
              </a:spcBef>
              <a:spcAft>
                <a:spcPts val="0"/>
              </a:spcAft>
              <a:buClr>
                <a:srgbClr val="1155CC"/>
              </a:buClr>
              <a:buSzPts val="1400"/>
              <a:buChar char="■"/>
              <a:defRPr>
                <a:solidFill>
                  <a:srgbClr val="1155CC"/>
                </a:solidFill>
              </a:defRPr>
            </a:lvl9pPr>
          </a:lstStyle>
          <a:p>
            <a:endParaRPr/>
          </a:p>
        </p:txBody>
      </p:sp>
      <p:sp>
        <p:nvSpPr>
          <p:cNvPr id="53" name="Google Shape;53;p9"/>
          <p:cNvSpPr txBox="1">
            <a:spLocks noGrp="1"/>
          </p:cNvSpPr>
          <p:nvPr>
            <p:ph type="sldNum" idx="12"/>
          </p:nvPr>
        </p:nvSpPr>
        <p:spPr>
          <a:xfrm>
            <a:off x="8472450" y="4772073"/>
            <a:ext cx="548700" cy="284700"/>
          </a:xfrm>
          <a:prstGeom prst="rect">
            <a:avLst/>
          </a:prstGeom>
          <a:noFill/>
          <a:ln>
            <a:noFill/>
          </a:ln>
        </p:spPr>
        <p:txBody>
          <a:bodyPr spcFirstLastPara="1" wrap="square" lIns="91425" tIns="91425" rIns="91425" bIns="91425" anchor="ctr" anchorCtr="0">
            <a:noAutofit/>
          </a:bodyPr>
          <a:lstStyle>
            <a:lvl1pPr lvl="0" algn="r" rtl="0">
              <a:lnSpc>
                <a:spcPct val="80000"/>
              </a:lnSpc>
              <a:buSzPts val="852"/>
              <a:buNone/>
              <a:defRPr sz="1000">
                <a:solidFill>
                  <a:schemeClr val="dk2"/>
                </a:solidFill>
              </a:defRPr>
            </a:lvl1pPr>
            <a:lvl2pPr lvl="1" algn="r" rtl="0">
              <a:lnSpc>
                <a:spcPct val="80000"/>
              </a:lnSpc>
              <a:buSzPts val="852"/>
              <a:buNone/>
              <a:defRPr sz="1000">
                <a:solidFill>
                  <a:schemeClr val="dk2"/>
                </a:solidFill>
              </a:defRPr>
            </a:lvl2pPr>
            <a:lvl3pPr lvl="2" algn="r" rtl="0">
              <a:lnSpc>
                <a:spcPct val="80000"/>
              </a:lnSpc>
              <a:buSzPts val="852"/>
              <a:buNone/>
              <a:defRPr sz="1000">
                <a:solidFill>
                  <a:schemeClr val="dk2"/>
                </a:solidFill>
              </a:defRPr>
            </a:lvl3pPr>
            <a:lvl4pPr lvl="3" algn="r" rtl="0">
              <a:lnSpc>
                <a:spcPct val="80000"/>
              </a:lnSpc>
              <a:buSzPts val="852"/>
              <a:buNone/>
              <a:defRPr sz="1000">
                <a:solidFill>
                  <a:schemeClr val="dk2"/>
                </a:solidFill>
              </a:defRPr>
            </a:lvl4pPr>
            <a:lvl5pPr lvl="4" algn="r" rtl="0">
              <a:lnSpc>
                <a:spcPct val="80000"/>
              </a:lnSpc>
              <a:buSzPts val="852"/>
              <a:buNone/>
              <a:defRPr sz="1000">
                <a:solidFill>
                  <a:schemeClr val="dk2"/>
                </a:solidFill>
              </a:defRPr>
            </a:lvl5pPr>
            <a:lvl6pPr lvl="5" algn="r" rtl="0">
              <a:lnSpc>
                <a:spcPct val="80000"/>
              </a:lnSpc>
              <a:buSzPts val="852"/>
              <a:buNone/>
              <a:defRPr sz="1000">
                <a:solidFill>
                  <a:schemeClr val="dk2"/>
                </a:solidFill>
              </a:defRPr>
            </a:lvl6pPr>
            <a:lvl7pPr lvl="6" algn="r" rtl="0">
              <a:lnSpc>
                <a:spcPct val="80000"/>
              </a:lnSpc>
              <a:buSzPts val="852"/>
              <a:buNone/>
              <a:defRPr sz="1000">
                <a:solidFill>
                  <a:schemeClr val="dk2"/>
                </a:solidFill>
              </a:defRPr>
            </a:lvl7pPr>
            <a:lvl8pPr lvl="7" algn="r" rtl="0">
              <a:lnSpc>
                <a:spcPct val="80000"/>
              </a:lnSpc>
              <a:buSzPts val="852"/>
              <a:buNone/>
              <a:defRPr sz="1000">
                <a:solidFill>
                  <a:schemeClr val="dk2"/>
                </a:solidFill>
              </a:defRPr>
            </a:lvl8pPr>
            <a:lvl9pPr lvl="8" algn="r" rtl="0">
              <a:lnSpc>
                <a:spcPct val="80000"/>
              </a:lnSpc>
              <a:buSzPts val="852"/>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5" r:id="rId1"/>
    <p:sldLayoutId id="2147483656" r:id="rId2"/>
    <p:sldLayoutId id="2147483657" r:id="rId3"/>
    <p:sldLayoutId id="2147483659" r:id="rId4"/>
    <p:sldLayoutId id="2147483660" r:id="rId5"/>
    <p:sldLayoutId id="2147483661" r:id="rId6"/>
    <p:sldLayoutId id="2147483662" r:id="rId7"/>
    <p:sldLayoutId id="2147483663" r:id="rId8"/>
    <p:sldLayoutId id="2147483664" r:id="rId9"/>
    <p:sldLayoutId id="214748366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facebook.com/dethu.huynh" TargetMode="External"/><Relationship Id="rId5" Type="http://schemas.openxmlformats.org/officeDocument/2006/relationships/hyperlink" Target="mailto:tqkhai0527@gmail.com" TargetMode="External"/><Relationship Id="rId4" Type="http://schemas.openxmlformats.org/officeDocument/2006/relationships/hyperlink" Target="https://www.facebook.com/tqkhai27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hyperlink" Target="https://www.facebook.com/IsaacFA1992" TargetMode="External"/><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hyperlink" Target="https://www.facebook.com/tinnguyen100591" TargetMode="External"/><Relationship Id="rId4" Type="http://schemas.openxmlformats.org/officeDocument/2006/relationships/hyperlink" Target="https://www.facebook.com/hoangtu.nguyen.980"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www.facebook.com/hoangtu.nguyen.980" TargetMode="External"/><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hyperlink" Target="https://www.facebook.com/hamsterviel.kien" TargetMode="External"/><Relationship Id="rId4" Type="http://schemas.openxmlformats.org/officeDocument/2006/relationships/hyperlink" Target="https://www.facebook.com/quangvuong.truong.7334"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9"/>
        <p:cNvGrpSpPr/>
        <p:nvPr/>
      </p:nvGrpSpPr>
      <p:grpSpPr>
        <a:xfrm>
          <a:off x="0" y="0"/>
          <a:ext cx="0" cy="0"/>
          <a:chOff x="0" y="0"/>
          <a:chExt cx="0" cy="0"/>
        </a:xfrm>
      </p:grpSpPr>
      <p:pic>
        <p:nvPicPr>
          <p:cNvPr id="110" name="Google Shape;110;p20"/>
          <p:cNvPicPr preferRelativeResize="0"/>
          <p:nvPr/>
        </p:nvPicPr>
        <p:blipFill rotWithShape="1">
          <a:blip r:embed="rId3">
            <a:alphaModFix/>
          </a:blip>
          <a:srcRect r="5855" b="17074"/>
          <a:stretch/>
        </p:blipFill>
        <p:spPr>
          <a:xfrm>
            <a:off x="0" y="0"/>
            <a:ext cx="9144000" cy="4530555"/>
          </a:xfrm>
          <a:prstGeom prst="rect">
            <a:avLst/>
          </a:prstGeom>
          <a:noFill/>
          <a:ln>
            <a:noFill/>
          </a:ln>
        </p:spPr>
      </p:pic>
      <p:grpSp>
        <p:nvGrpSpPr>
          <p:cNvPr id="111" name="Google Shape;111;p20"/>
          <p:cNvGrpSpPr/>
          <p:nvPr/>
        </p:nvGrpSpPr>
        <p:grpSpPr>
          <a:xfrm>
            <a:off x="1645784" y="4550375"/>
            <a:ext cx="5852432" cy="549769"/>
            <a:chOff x="1135700" y="4188972"/>
            <a:chExt cx="6756444" cy="692230"/>
          </a:xfrm>
        </p:grpSpPr>
        <p:pic>
          <p:nvPicPr>
            <p:cNvPr id="112" name="Google Shape;112;p20"/>
            <p:cNvPicPr preferRelativeResize="0"/>
            <p:nvPr/>
          </p:nvPicPr>
          <p:blipFill>
            <a:blip r:embed="rId4">
              <a:alphaModFix/>
            </a:blip>
            <a:stretch>
              <a:fillRect/>
            </a:stretch>
          </p:blipFill>
          <p:spPr>
            <a:xfrm>
              <a:off x="3463645" y="4188972"/>
              <a:ext cx="2269063" cy="692230"/>
            </a:xfrm>
            <a:prstGeom prst="rect">
              <a:avLst/>
            </a:prstGeom>
            <a:noFill/>
            <a:ln>
              <a:noFill/>
            </a:ln>
          </p:spPr>
        </p:pic>
        <p:pic>
          <p:nvPicPr>
            <p:cNvPr id="113" name="Google Shape;113;p20"/>
            <p:cNvPicPr preferRelativeResize="0"/>
            <p:nvPr/>
          </p:nvPicPr>
          <p:blipFill>
            <a:blip r:embed="rId5">
              <a:alphaModFix/>
            </a:blip>
            <a:stretch>
              <a:fillRect/>
            </a:stretch>
          </p:blipFill>
          <p:spPr>
            <a:xfrm>
              <a:off x="1135700" y="4275051"/>
              <a:ext cx="1826825" cy="511525"/>
            </a:xfrm>
            <a:prstGeom prst="rect">
              <a:avLst/>
            </a:prstGeom>
            <a:noFill/>
            <a:ln w="9525" cap="flat" cmpd="sng">
              <a:solidFill>
                <a:schemeClr val="dk2"/>
              </a:solidFill>
              <a:prstDash val="solid"/>
              <a:round/>
              <a:headEnd type="none" w="sm" len="sm"/>
              <a:tailEnd type="none" w="sm" len="sm"/>
            </a:ln>
          </p:spPr>
        </p:pic>
        <p:pic>
          <p:nvPicPr>
            <p:cNvPr id="114" name="Google Shape;114;p20"/>
            <p:cNvPicPr preferRelativeResize="0"/>
            <p:nvPr/>
          </p:nvPicPr>
          <p:blipFill>
            <a:blip r:embed="rId6">
              <a:alphaModFix/>
            </a:blip>
            <a:stretch>
              <a:fillRect/>
            </a:stretch>
          </p:blipFill>
          <p:spPr>
            <a:xfrm>
              <a:off x="6268275" y="4275050"/>
              <a:ext cx="1623869" cy="511525"/>
            </a:xfrm>
            <a:prstGeom prst="rect">
              <a:avLst/>
            </a:prstGeom>
            <a:noFill/>
            <a:ln w="9525" cap="flat" cmpd="sng">
              <a:solidFill>
                <a:schemeClr val="dk2"/>
              </a:solidFill>
              <a:prstDash val="solid"/>
              <a:round/>
              <a:headEnd type="none" w="sm" len="sm"/>
              <a:tailEnd type="none" w="sm" len="sm"/>
            </a:ln>
          </p:spPr>
        </p:pic>
      </p:grpSp>
      <p:sp>
        <p:nvSpPr>
          <p:cNvPr id="115" name="Google Shape;115;p20"/>
          <p:cNvSpPr txBox="1">
            <a:spLocks noGrp="1"/>
          </p:cNvSpPr>
          <p:nvPr>
            <p:ph type="ctrTitle"/>
          </p:nvPr>
        </p:nvSpPr>
        <p:spPr>
          <a:xfrm>
            <a:off x="212525" y="608875"/>
            <a:ext cx="3896700" cy="2052600"/>
          </a:xfrm>
          <a:prstGeom prst="rect">
            <a:avLst/>
          </a:prstGeom>
          <a:solidFill>
            <a:srgbClr val="271C87">
              <a:alpha val="62030"/>
            </a:srgbClr>
          </a:solidFill>
        </p:spPr>
        <p:txBody>
          <a:bodyPr spcFirstLastPara="1" wrap="square" lIns="91425" tIns="91425" rIns="91425" bIns="91425" anchor="ctr" anchorCtr="0">
            <a:normAutofit fontScale="90000"/>
          </a:bodyPr>
          <a:lstStyle/>
          <a:p>
            <a:pPr marL="0" lvl="0" indent="0" algn="ctr" rtl="0">
              <a:spcBef>
                <a:spcPts val="0"/>
              </a:spcBef>
              <a:spcAft>
                <a:spcPts val="0"/>
              </a:spcAft>
              <a:buClr>
                <a:schemeClr val="dk1"/>
              </a:buClr>
              <a:buSzPts val="1100"/>
              <a:buFont typeface="Arial"/>
              <a:buNone/>
            </a:pPr>
            <a:r>
              <a:rPr lang="vi-VN" sz="2600" b="1" dirty="0">
                <a:solidFill>
                  <a:schemeClr val="lt1"/>
                </a:solidFill>
              </a:rPr>
              <a:t>Deep Learning</a:t>
            </a:r>
            <a:r>
              <a:rPr lang="en" sz="2700" b="1" dirty="0">
                <a:solidFill>
                  <a:schemeClr val="lt1"/>
                </a:solidFill>
              </a:rPr>
              <a:t/>
            </a:r>
            <a:br>
              <a:rPr lang="en" sz="2700" b="1" dirty="0">
                <a:solidFill>
                  <a:schemeClr val="lt1"/>
                </a:solidFill>
              </a:rPr>
            </a:br>
            <a:r>
              <a:rPr lang="en" sz="3400" b="1" dirty="0">
                <a:solidFill>
                  <a:srgbClr val="FFFF00"/>
                </a:solidFill>
              </a:rPr>
              <a:t>Bài </a:t>
            </a:r>
            <a:r>
              <a:rPr lang="en" sz="3400" dirty="0">
                <a:solidFill>
                  <a:srgbClr val="FFFF00"/>
                </a:solidFill>
              </a:rPr>
              <a:t>3</a:t>
            </a:r>
            <a:r>
              <a:rPr lang="en" sz="3400" b="1" dirty="0">
                <a:solidFill>
                  <a:srgbClr val="FFFF00"/>
                </a:solidFill>
              </a:rPr>
              <a:t>: Mạng tích chập (convolutional network)</a:t>
            </a:r>
            <a:endParaRPr sz="3400" b="1" dirty="0">
              <a:solidFill>
                <a:srgbClr val="FFFF00"/>
              </a:solidFill>
            </a:endParaRPr>
          </a:p>
        </p:txBody>
      </p:sp>
      <p:sp>
        <p:nvSpPr>
          <p:cNvPr id="116" name="Google Shape;116;p20"/>
          <p:cNvSpPr txBox="1">
            <a:spLocks noGrp="1"/>
          </p:cNvSpPr>
          <p:nvPr>
            <p:ph type="subTitle" idx="1"/>
          </p:nvPr>
        </p:nvSpPr>
        <p:spPr>
          <a:xfrm>
            <a:off x="488800" y="3209625"/>
            <a:ext cx="3053700" cy="780300"/>
          </a:xfrm>
          <a:prstGeom prst="rect">
            <a:avLst/>
          </a:prstGeom>
          <a:solidFill>
            <a:srgbClr val="980000">
              <a:alpha val="56150"/>
            </a:srgbClr>
          </a:solidFill>
        </p:spPr>
        <p:txBody>
          <a:bodyPr spcFirstLastPara="1" wrap="square" lIns="91425" tIns="91425" rIns="91425" bIns="91425" anchor="ctr" anchorCtr="0">
            <a:noAutofit/>
          </a:bodyPr>
          <a:lstStyle/>
          <a:p>
            <a:pPr marL="0" lvl="0" indent="0" algn="ctr" rtl="0">
              <a:lnSpc>
                <a:spcPct val="115000"/>
              </a:lnSpc>
              <a:spcBef>
                <a:spcPts val="0"/>
              </a:spcBef>
              <a:spcAft>
                <a:spcPts val="0"/>
              </a:spcAft>
              <a:buSzPts val="935"/>
              <a:buNone/>
            </a:pPr>
            <a:r>
              <a:rPr lang="vi-VN" sz="1800" b="1" dirty="0">
                <a:solidFill>
                  <a:schemeClr val="lt1"/>
                </a:solidFill>
              </a:rPr>
              <a:t>Van-Khoa LE</a:t>
            </a:r>
            <a:r>
              <a:rPr lang="en" sz="1800" b="1" dirty="0">
                <a:solidFill>
                  <a:schemeClr val="lt1"/>
                </a:solidFill>
              </a:rPr>
              <a:t>, Ph.D</a:t>
            </a:r>
            <a:endParaRPr sz="1800" b="1" dirty="0">
              <a:solidFill>
                <a:schemeClr val="lt1"/>
              </a:solidFill>
            </a:endParaRPr>
          </a:p>
          <a:p>
            <a:pPr marL="0" lvl="0" indent="0" algn="ctr" rtl="0">
              <a:lnSpc>
                <a:spcPct val="115000"/>
              </a:lnSpc>
              <a:spcBef>
                <a:spcPts val="0"/>
              </a:spcBef>
              <a:spcAft>
                <a:spcPts val="0"/>
              </a:spcAft>
              <a:buSzPts val="935"/>
              <a:buNone/>
            </a:pPr>
            <a:r>
              <a:rPr lang="en" sz="1800" b="1" dirty="0">
                <a:solidFill>
                  <a:schemeClr val="lt1"/>
                </a:solidFill>
              </a:rPr>
              <a:t>CyberLab, 10/202</a:t>
            </a:r>
            <a:r>
              <a:rPr lang="vi-VN" sz="1800" b="1" dirty="0">
                <a:solidFill>
                  <a:schemeClr val="lt1"/>
                </a:solidFill>
              </a:rPr>
              <a:t>2</a:t>
            </a:r>
            <a:endParaRPr sz="1800" b="1" dirty="0">
              <a:solidFill>
                <a:schemeClr val="lt1"/>
              </a:solidFill>
            </a:endParaRPr>
          </a:p>
        </p:txBody>
      </p:sp>
      <p:pic>
        <p:nvPicPr>
          <p:cNvPr id="117" name="Google Shape;117;p20"/>
          <p:cNvPicPr preferRelativeResize="0"/>
          <p:nvPr/>
        </p:nvPicPr>
        <p:blipFill>
          <a:blip r:embed="rId7">
            <a:alphaModFix/>
          </a:blip>
          <a:stretch>
            <a:fillRect/>
          </a:stretch>
        </p:blipFill>
        <p:spPr>
          <a:xfrm>
            <a:off x="5884150" y="742688"/>
            <a:ext cx="2638050" cy="1793874"/>
          </a:xfrm>
          <a:prstGeom prst="rect">
            <a:avLst/>
          </a:prstGeom>
          <a:noFill/>
          <a:ln>
            <a:noFill/>
          </a:ln>
        </p:spPr>
      </p:pic>
      <p:sp>
        <p:nvSpPr>
          <p:cNvPr id="118" name="Google Shape;118;p20"/>
          <p:cNvSpPr txBox="1"/>
          <p:nvPr/>
        </p:nvSpPr>
        <p:spPr>
          <a:xfrm>
            <a:off x="8222325" y="4290300"/>
            <a:ext cx="843600" cy="1539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chemeClr val="lt1"/>
                </a:solidFill>
              </a:rPr>
              <a:t>(Ảnh: Internet)</a:t>
            </a:r>
            <a:endParaRPr sz="10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Inception blocks</a:t>
            </a:r>
          </a:p>
        </p:txBody>
      </p:sp>
      <p:sp>
        <p:nvSpPr>
          <p:cNvPr id="3" name="Content Placeholder 2"/>
          <p:cNvSpPr>
            <a:spLocks noGrp="1"/>
          </p:cNvSpPr>
          <p:nvPr>
            <p:ph type="body" idx="1"/>
          </p:nvPr>
        </p:nvSpPr>
        <p:spPr>
          <a:xfrm>
            <a:off x="310896" y="676656"/>
            <a:ext cx="4090983" cy="3967800"/>
          </a:xfrm>
        </p:spPr>
        <p:txBody>
          <a:bodyPr>
            <a:normAutofit/>
          </a:bodyPr>
          <a:lstStyle/>
          <a:p>
            <a:r>
              <a:rPr lang="en-US" sz="1350" dirty="0" err="1"/>
              <a:t>Kết</a:t>
            </a:r>
            <a:r>
              <a:rPr lang="en-US" sz="1350" dirty="0"/>
              <a:t> </a:t>
            </a:r>
            <a:r>
              <a:rPr lang="en-US" sz="1350" dirty="0" err="1"/>
              <a:t>cấu</a:t>
            </a:r>
            <a:r>
              <a:rPr lang="en-US" sz="1350" dirty="0"/>
              <a:t> </a:t>
            </a:r>
            <a:r>
              <a:rPr lang="en-US" sz="1350" dirty="0" err="1"/>
              <a:t>một</a:t>
            </a:r>
            <a:r>
              <a:rPr lang="en-US" sz="1350" dirty="0"/>
              <a:t> block </a:t>
            </a:r>
            <a:r>
              <a:rPr lang="en-US" sz="1350" dirty="0" err="1"/>
              <a:t>gồm</a:t>
            </a:r>
            <a:r>
              <a:rPr lang="en-US" sz="1350" dirty="0"/>
              <a:t> </a:t>
            </a:r>
            <a:r>
              <a:rPr lang="en-US" sz="1350" dirty="0" err="1"/>
              <a:t>nhiều</a:t>
            </a:r>
            <a:r>
              <a:rPr lang="en-US" sz="1350" dirty="0"/>
              <a:t> </a:t>
            </a:r>
            <a:r>
              <a:rPr lang="en-US" sz="1350" dirty="0" err="1"/>
              <a:t>kiểu</a:t>
            </a:r>
            <a:r>
              <a:rPr lang="en-US" sz="1350" dirty="0"/>
              <a:t> CNN </a:t>
            </a:r>
            <a:r>
              <a:rPr lang="en-US" sz="1350" dirty="0" err="1"/>
              <a:t>kết</a:t>
            </a:r>
            <a:r>
              <a:rPr lang="en-US" sz="1350" dirty="0"/>
              <a:t> </a:t>
            </a:r>
            <a:r>
              <a:rPr lang="en-US" sz="1350" dirty="0" err="1"/>
              <a:t>hợp</a:t>
            </a:r>
            <a:endParaRPr lang="en-US" sz="1350" dirty="0"/>
          </a:p>
          <a:p>
            <a:r>
              <a:rPr lang="en-US" sz="1350" dirty="0" err="1"/>
              <a:t>Mô</a:t>
            </a:r>
            <a:r>
              <a:rPr lang="en-US" sz="1350" dirty="0"/>
              <a:t> </a:t>
            </a:r>
            <a:r>
              <a:rPr lang="en-US" sz="1350" dirty="0" err="1"/>
              <a:t>hình</a:t>
            </a:r>
            <a:r>
              <a:rPr lang="en-US" sz="1350" dirty="0"/>
              <a:t> </a:t>
            </a:r>
            <a:r>
              <a:rPr lang="en-US" sz="1350" dirty="0" err="1"/>
              <a:t>này</a:t>
            </a:r>
            <a:r>
              <a:rPr lang="en-US" sz="1350" dirty="0"/>
              <a:t> </a:t>
            </a:r>
            <a:r>
              <a:rPr lang="en-US" sz="1350" dirty="0" err="1"/>
              <a:t>hiệu</a:t>
            </a:r>
            <a:r>
              <a:rPr lang="en-US" sz="1350" dirty="0"/>
              <a:t> </a:t>
            </a:r>
            <a:r>
              <a:rPr lang="en-US" sz="1350" dirty="0" err="1"/>
              <a:t>quả</a:t>
            </a:r>
            <a:r>
              <a:rPr lang="en-US" sz="1350" dirty="0"/>
              <a:t> </a:t>
            </a:r>
            <a:r>
              <a:rPr lang="en-US" sz="1350" dirty="0" err="1"/>
              <a:t>vì</a:t>
            </a:r>
            <a:r>
              <a:rPr lang="en-US" sz="1350" dirty="0"/>
              <a:t> </a:t>
            </a:r>
            <a:r>
              <a:rPr lang="en-US" sz="1350" dirty="0" err="1"/>
              <a:t>các</a:t>
            </a:r>
            <a:r>
              <a:rPr lang="en-US" sz="1350" dirty="0"/>
              <a:t> </a:t>
            </a:r>
            <a:r>
              <a:rPr lang="en-US" sz="1350" dirty="0" err="1"/>
              <a:t>vật</a:t>
            </a:r>
            <a:r>
              <a:rPr lang="en-US" sz="1350" dirty="0"/>
              <a:t> </a:t>
            </a:r>
            <a:r>
              <a:rPr lang="en-US" sz="1350" dirty="0" err="1"/>
              <a:t>thể</a:t>
            </a:r>
            <a:r>
              <a:rPr lang="en-US" sz="1350" dirty="0"/>
              <a:t> </a:t>
            </a:r>
            <a:r>
              <a:rPr lang="en-US" sz="1350" dirty="0" err="1"/>
              <a:t>kích</a:t>
            </a:r>
            <a:r>
              <a:rPr lang="en-US" sz="1350" dirty="0"/>
              <a:t> </a:t>
            </a:r>
            <a:r>
              <a:rPr lang="en-US" sz="1350" dirty="0" err="1"/>
              <a:t>thước</a:t>
            </a:r>
            <a:r>
              <a:rPr lang="en-US" sz="1350" dirty="0"/>
              <a:t> </a:t>
            </a:r>
            <a:r>
              <a:rPr lang="en-US" sz="1350" dirty="0" err="1"/>
              <a:t>khác</a:t>
            </a:r>
            <a:r>
              <a:rPr lang="en-US" sz="1350" dirty="0"/>
              <a:t> </a:t>
            </a:r>
            <a:r>
              <a:rPr lang="en-US" sz="1350" dirty="0" err="1"/>
              <a:t>nhau</a:t>
            </a:r>
            <a:r>
              <a:rPr lang="en-US" sz="1350" dirty="0"/>
              <a:t> </a:t>
            </a:r>
            <a:r>
              <a:rPr lang="en-US" sz="1350" dirty="0" err="1"/>
              <a:t>đều</a:t>
            </a:r>
            <a:r>
              <a:rPr lang="en-US" sz="1350" dirty="0"/>
              <a:t> </a:t>
            </a:r>
            <a:r>
              <a:rPr lang="en-US" sz="1350" dirty="0" err="1"/>
              <a:t>có</a:t>
            </a:r>
            <a:r>
              <a:rPr lang="en-US" sz="1350" dirty="0"/>
              <a:t> </a:t>
            </a:r>
            <a:r>
              <a:rPr lang="en-US" sz="1350" dirty="0" err="1"/>
              <a:t>thể</a:t>
            </a:r>
            <a:r>
              <a:rPr lang="en-US" sz="1350" dirty="0"/>
              <a:t> </a:t>
            </a:r>
            <a:r>
              <a:rPr lang="en-US" sz="1350" dirty="0" err="1"/>
              <a:t>được</a:t>
            </a:r>
            <a:r>
              <a:rPr lang="en-US" sz="1350" dirty="0"/>
              <a:t> </a:t>
            </a:r>
            <a:r>
              <a:rPr lang="en-US" sz="1350" dirty="0" err="1"/>
              <a:t>nhận</a:t>
            </a:r>
            <a:r>
              <a:rPr lang="en-US" sz="1350" dirty="0"/>
              <a:t> </a:t>
            </a:r>
            <a:r>
              <a:rPr lang="en-US" sz="1350" dirty="0" err="1"/>
              <a:t>diện</a:t>
            </a:r>
            <a:r>
              <a:rPr lang="en-US" sz="1350" dirty="0"/>
              <a:t> </a:t>
            </a:r>
            <a:r>
              <a:rPr lang="en-US" sz="1350" dirty="0" err="1"/>
              <a:t>bởi</a:t>
            </a:r>
            <a:r>
              <a:rPr lang="en-US" sz="1350" dirty="0"/>
              <a:t> </a:t>
            </a:r>
            <a:r>
              <a:rPr lang="en-US" sz="1350" dirty="0" err="1"/>
              <a:t>các</a:t>
            </a:r>
            <a:r>
              <a:rPr lang="en-US" sz="1350" dirty="0"/>
              <a:t> kernel </a:t>
            </a:r>
            <a:r>
              <a:rPr lang="en-US" sz="1350" dirty="0" err="1"/>
              <a:t>khác</a:t>
            </a:r>
            <a:r>
              <a:rPr lang="en-US" sz="1350" dirty="0"/>
              <a:t> </a:t>
            </a:r>
            <a:r>
              <a:rPr lang="en-US" sz="1350" dirty="0" err="1"/>
              <a:t>nhau</a:t>
            </a:r>
            <a:endParaRPr lang="en-US" sz="1350" dirty="0"/>
          </a:p>
          <a:p>
            <a:endParaRPr lang="en-US" sz="1350" dirty="0"/>
          </a:p>
        </p:txBody>
      </p:sp>
      <p:pic>
        <p:nvPicPr>
          <p:cNvPr id="4" name="Picture 3"/>
          <p:cNvPicPr>
            <a:picLocks noChangeAspect="1"/>
          </p:cNvPicPr>
          <p:nvPr/>
        </p:nvPicPr>
        <p:blipFill>
          <a:blip r:embed="rId2"/>
          <a:stretch>
            <a:fillRect/>
          </a:stretch>
        </p:blipFill>
        <p:spPr>
          <a:xfrm>
            <a:off x="2914873" y="2097024"/>
            <a:ext cx="5755631" cy="1800298"/>
          </a:xfrm>
          <a:prstGeom prst="rect">
            <a:avLst/>
          </a:prstGeom>
        </p:spPr>
      </p:pic>
    </p:spTree>
    <p:extLst>
      <p:ext uri="{BB962C8B-B14F-4D97-AF65-F5344CB8AC3E}">
        <p14:creationId xmlns:p14="http://schemas.microsoft.com/office/powerpoint/2010/main" val="2472681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GoogLeNet</a:t>
            </a:r>
            <a:endParaRPr lang="en-US" dirty="0"/>
          </a:p>
        </p:txBody>
      </p:sp>
      <p:sp>
        <p:nvSpPr>
          <p:cNvPr id="3" name="Text Placeholder 2"/>
          <p:cNvSpPr>
            <a:spLocks noGrp="1"/>
          </p:cNvSpPr>
          <p:nvPr>
            <p:ph type="body" idx="1"/>
          </p:nvPr>
        </p:nvSpPr>
        <p:spPr/>
        <p:txBody>
          <a:bodyPr/>
          <a:lstStyle/>
          <a:p>
            <a:r>
              <a:rPr lang="en-US" dirty="0" err="1"/>
              <a:t>GoogLeNet</a:t>
            </a:r>
            <a:r>
              <a:rPr lang="en-US" dirty="0"/>
              <a:t> </a:t>
            </a:r>
            <a:r>
              <a:rPr lang="en-US" dirty="0" err="1"/>
              <a:t>kết</a:t>
            </a:r>
            <a:r>
              <a:rPr lang="en-US" dirty="0"/>
              <a:t> </a:t>
            </a:r>
            <a:r>
              <a:rPr lang="en-US" dirty="0" err="1"/>
              <a:t>hợp</a:t>
            </a:r>
            <a:r>
              <a:rPr lang="en-US" dirty="0"/>
              <a:t> </a:t>
            </a:r>
            <a:r>
              <a:rPr lang="en-US" dirty="0" err="1"/>
              <a:t>nhiều</a:t>
            </a:r>
            <a:r>
              <a:rPr lang="en-US" dirty="0"/>
              <a:t> inception block</a:t>
            </a:r>
          </a:p>
          <a:p>
            <a:r>
              <a:rPr lang="en-US" dirty="0" err="1"/>
              <a:t>Mô</a:t>
            </a:r>
            <a:r>
              <a:rPr lang="en-US" dirty="0"/>
              <a:t> </a:t>
            </a:r>
            <a:r>
              <a:rPr lang="en-US" dirty="0" err="1"/>
              <a:t>hình</a:t>
            </a:r>
            <a:r>
              <a:rPr lang="en-US" dirty="0"/>
              <a:t> </a:t>
            </a:r>
            <a:r>
              <a:rPr lang="en-US" dirty="0" err="1"/>
              <a:t>tính</a:t>
            </a:r>
            <a:r>
              <a:rPr lang="en-US" dirty="0"/>
              <a:t> </a:t>
            </a:r>
            <a:r>
              <a:rPr lang="en-US" dirty="0" err="1"/>
              <a:t>toán</a:t>
            </a:r>
            <a:r>
              <a:rPr lang="en-US" dirty="0"/>
              <a:t> </a:t>
            </a:r>
            <a:r>
              <a:rPr lang="en-US" dirty="0" err="1"/>
              <a:t>đơn</a:t>
            </a:r>
            <a:r>
              <a:rPr lang="en-US" dirty="0"/>
              <a:t> </a:t>
            </a:r>
            <a:r>
              <a:rPr lang="en-US" dirty="0" err="1"/>
              <a:t>giản</a:t>
            </a:r>
            <a:r>
              <a:rPr lang="en-US" dirty="0"/>
              <a:t> </a:t>
            </a:r>
            <a:r>
              <a:rPr lang="en-US" dirty="0" err="1"/>
              <a:t>nhưng</a:t>
            </a:r>
            <a:r>
              <a:rPr lang="en-US" dirty="0"/>
              <a:t> </a:t>
            </a:r>
            <a:r>
              <a:rPr lang="en-US" dirty="0" err="1"/>
              <a:t>hiệu</a:t>
            </a:r>
            <a:r>
              <a:rPr lang="en-US" dirty="0"/>
              <a:t> </a:t>
            </a:r>
            <a:r>
              <a:rPr lang="en-US" dirty="0" err="1"/>
              <a:t>quả</a:t>
            </a:r>
            <a:endParaRPr lang="en-US" dirty="0"/>
          </a:p>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5" name="Picture 4"/>
          <p:cNvPicPr>
            <a:picLocks noChangeAspect="1"/>
          </p:cNvPicPr>
          <p:nvPr/>
        </p:nvPicPr>
        <p:blipFill>
          <a:blip r:embed="rId2"/>
          <a:stretch>
            <a:fillRect/>
          </a:stretch>
        </p:blipFill>
        <p:spPr>
          <a:xfrm>
            <a:off x="5750451" y="817577"/>
            <a:ext cx="1357485" cy="3941084"/>
          </a:xfrm>
          <a:prstGeom prst="rect">
            <a:avLst/>
          </a:prstGeom>
        </p:spPr>
      </p:pic>
    </p:spTree>
    <p:extLst>
      <p:ext uri="{BB962C8B-B14F-4D97-AF65-F5344CB8AC3E}">
        <p14:creationId xmlns:p14="http://schemas.microsoft.com/office/powerpoint/2010/main" val="1141095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Lớp</a:t>
            </a:r>
            <a:r>
              <a:rPr lang="en-US" dirty="0"/>
              <a:t> batch </a:t>
            </a:r>
            <a:r>
              <a:rPr lang="en-US" dirty="0" err="1"/>
              <a:t>normmalization</a:t>
            </a:r>
            <a:endParaRPr lang="en-US" dirty="0"/>
          </a:p>
        </p:txBody>
      </p:sp>
      <p:sp>
        <p:nvSpPr>
          <p:cNvPr id="3" name="Content Placeholder 2"/>
          <p:cNvSpPr>
            <a:spLocks noGrp="1"/>
          </p:cNvSpPr>
          <p:nvPr>
            <p:ph type="body" idx="1"/>
          </p:nvPr>
        </p:nvSpPr>
        <p:spPr/>
        <p:txBody>
          <a:bodyPr/>
          <a:lstStyle/>
          <a:p>
            <a:r>
              <a:rPr lang="en-US" dirty="0" err="1"/>
              <a:t>Tại</a:t>
            </a:r>
            <a:r>
              <a:rPr lang="en-US" dirty="0"/>
              <a:t> </a:t>
            </a:r>
            <a:r>
              <a:rPr lang="en-US" dirty="0" err="1"/>
              <a:t>sao</a:t>
            </a:r>
            <a:r>
              <a:rPr lang="en-US" dirty="0"/>
              <a:t> </a:t>
            </a:r>
            <a:r>
              <a:rPr lang="en-US" dirty="0" err="1"/>
              <a:t>cần</a:t>
            </a:r>
            <a:r>
              <a:rPr lang="en-US" dirty="0"/>
              <a:t> </a:t>
            </a:r>
            <a:r>
              <a:rPr lang="en-US" dirty="0" err="1"/>
              <a:t>lớp</a:t>
            </a:r>
            <a:r>
              <a:rPr lang="en-US" dirty="0"/>
              <a:t> batch norm?</a:t>
            </a:r>
          </a:p>
          <a:p>
            <a:pPr lvl="1"/>
            <a:r>
              <a:rPr lang="en-US" dirty="0" err="1"/>
              <a:t>Để</a:t>
            </a:r>
            <a:r>
              <a:rPr lang="en-US" dirty="0"/>
              <a:t> </a:t>
            </a:r>
            <a:r>
              <a:rPr lang="en-US" dirty="0" err="1"/>
              <a:t>các</a:t>
            </a:r>
            <a:r>
              <a:rPr lang="en-US" dirty="0"/>
              <a:t> features </a:t>
            </a:r>
            <a:r>
              <a:rPr lang="en-US" dirty="0" err="1"/>
              <a:t>giữa</a:t>
            </a:r>
            <a:r>
              <a:rPr lang="en-US" dirty="0"/>
              <a:t> </a:t>
            </a:r>
            <a:r>
              <a:rPr lang="en-US" dirty="0" err="1"/>
              <a:t>các</a:t>
            </a:r>
            <a:r>
              <a:rPr lang="en-US" dirty="0"/>
              <a:t> </a:t>
            </a:r>
            <a:r>
              <a:rPr lang="en-US" dirty="0" err="1"/>
              <a:t>lớp</a:t>
            </a:r>
            <a:r>
              <a:rPr lang="en-US" dirty="0"/>
              <a:t> </a:t>
            </a:r>
            <a:r>
              <a:rPr lang="en-US" dirty="0" err="1"/>
              <a:t>được</a:t>
            </a:r>
            <a:r>
              <a:rPr lang="en-US" dirty="0"/>
              <a:t> </a:t>
            </a:r>
            <a:r>
              <a:rPr lang="en-US" dirty="0" err="1"/>
              <a:t>chuẩn</a:t>
            </a:r>
            <a:r>
              <a:rPr lang="en-US" dirty="0"/>
              <a:t> </a:t>
            </a:r>
            <a:r>
              <a:rPr lang="en-US" dirty="0" err="1"/>
              <a:t>hoá</a:t>
            </a:r>
            <a:r>
              <a:rPr lang="en-US" dirty="0"/>
              <a:t>, </a:t>
            </a:r>
            <a:r>
              <a:rPr lang="en-US" dirty="0" err="1"/>
              <a:t>cho</a:t>
            </a:r>
            <a:r>
              <a:rPr lang="en-US" dirty="0"/>
              <a:t> </a:t>
            </a:r>
            <a:r>
              <a:rPr lang="en-US" dirty="0" err="1"/>
              <a:t>giá</a:t>
            </a:r>
            <a:r>
              <a:rPr lang="en-US" dirty="0"/>
              <a:t> </a:t>
            </a:r>
            <a:r>
              <a:rPr lang="en-US" dirty="0" err="1"/>
              <a:t>trị</a:t>
            </a:r>
            <a:r>
              <a:rPr lang="en-US" dirty="0"/>
              <a:t> </a:t>
            </a:r>
            <a:r>
              <a:rPr lang="en-US" dirty="0" err="1"/>
              <a:t>của</a:t>
            </a:r>
            <a:r>
              <a:rPr lang="en-US" dirty="0"/>
              <a:t> kernel </a:t>
            </a:r>
            <a:r>
              <a:rPr lang="en-US" dirty="0" err="1"/>
              <a:t>được</a:t>
            </a:r>
            <a:r>
              <a:rPr lang="en-US" dirty="0"/>
              <a:t> </a:t>
            </a:r>
            <a:r>
              <a:rPr lang="en-US" dirty="0" err="1"/>
              <a:t>huấn</a:t>
            </a:r>
            <a:r>
              <a:rPr lang="en-US" dirty="0"/>
              <a:t> </a:t>
            </a:r>
            <a:r>
              <a:rPr lang="en-US" dirty="0" err="1"/>
              <a:t>luyện</a:t>
            </a:r>
            <a:r>
              <a:rPr lang="en-US" dirty="0"/>
              <a:t> ở </a:t>
            </a:r>
            <a:r>
              <a:rPr lang="en-US" dirty="0" err="1"/>
              <a:t>không</a:t>
            </a:r>
            <a:r>
              <a:rPr lang="en-US" dirty="0"/>
              <a:t> </a:t>
            </a:r>
            <a:r>
              <a:rPr lang="en-US" dirty="0" err="1"/>
              <a:t>bị</a:t>
            </a:r>
            <a:r>
              <a:rPr lang="en-US" dirty="0"/>
              <a:t> </a:t>
            </a:r>
            <a:r>
              <a:rPr lang="en-US" dirty="0" err="1"/>
              <a:t>giao</a:t>
            </a:r>
            <a:r>
              <a:rPr lang="en-US" dirty="0"/>
              <a:t> </a:t>
            </a:r>
            <a:r>
              <a:rPr lang="en-US" dirty="0" err="1"/>
              <a:t>động</a:t>
            </a:r>
            <a:r>
              <a:rPr lang="en-US" dirty="0"/>
              <a:t> </a:t>
            </a:r>
            <a:r>
              <a:rPr lang="en-US" dirty="0" err="1"/>
              <a:t>lớn</a:t>
            </a:r>
            <a:endParaRPr lang="en-US" dirty="0"/>
          </a:p>
          <a:p>
            <a:pPr lvl="1"/>
            <a:r>
              <a:rPr lang="en-US" dirty="0" err="1"/>
              <a:t>Lớp</a:t>
            </a:r>
            <a:r>
              <a:rPr lang="en-US" dirty="0"/>
              <a:t> </a:t>
            </a:r>
            <a:r>
              <a:rPr lang="en-US" dirty="0" err="1"/>
              <a:t>này</a:t>
            </a:r>
            <a:r>
              <a:rPr lang="en-US" dirty="0"/>
              <a:t> </a:t>
            </a:r>
            <a:r>
              <a:rPr lang="en-US" dirty="0" err="1"/>
              <a:t>cũng</a:t>
            </a:r>
            <a:r>
              <a:rPr lang="en-US" dirty="0"/>
              <a:t> </a:t>
            </a:r>
            <a:r>
              <a:rPr lang="en-US" dirty="0" err="1"/>
              <a:t>có</a:t>
            </a:r>
            <a:r>
              <a:rPr lang="en-US" dirty="0"/>
              <a:t> </a:t>
            </a:r>
            <a:r>
              <a:rPr lang="en-US" dirty="0" err="1"/>
              <a:t>tác</a:t>
            </a:r>
            <a:r>
              <a:rPr lang="en-US" dirty="0"/>
              <a:t> </a:t>
            </a:r>
            <a:r>
              <a:rPr lang="en-US" dirty="0" err="1"/>
              <a:t>dụng</a:t>
            </a:r>
            <a:r>
              <a:rPr lang="en-US" dirty="0"/>
              <a:t> regularization </a:t>
            </a:r>
            <a:r>
              <a:rPr lang="en-US" dirty="0" err="1"/>
              <a:t>giúp</a:t>
            </a:r>
            <a:r>
              <a:rPr lang="en-US" dirty="0"/>
              <a:t> </a:t>
            </a:r>
            <a:r>
              <a:rPr lang="en-US" dirty="0" err="1"/>
              <a:t>chống</a:t>
            </a:r>
            <a:r>
              <a:rPr lang="en-US" dirty="0"/>
              <a:t> overfitting</a:t>
            </a:r>
          </a:p>
          <a:p>
            <a:pPr lvl="1"/>
            <a:endParaRPr lang="en-US" dirty="0"/>
          </a:p>
          <a:p>
            <a:r>
              <a:rPr lang="en-US" dirty="0" err="1"/>
              <a:t>Điều</a:t>
            </a:r>
            <a:r>
              <a:rPr lang="en-US" dirty="0"/>
              <a:t> </a:t>
            </a:r>
            <a:r>
              <a:rPr lang="en-US" dirty="0" err="1"/>
              <a:t>kiện</a:t>
            </a:r>
            <a:r>
              <a:rPr lang="en-US" dirty="0"/>
              <a:t> </a:t>
            </a:r>
            <a:r>
              <a:rPr lang="en-US" dirty="0" err="1"/>
              <a:t>sử</a:t>
            </a:r>
            <a:r>
              <a:rPr lang="en-US" dirty="0"/>
              <a:t> </a:t>
            </a:r>
            <a:r>
              <a:rPr lang="en-US" dirty="0" err="1"/>
              <a:t>dụng</a:t>
            </a:r>
            <a:r>
              <a:rPr lang="en-US" dirty="0"/>
              <a:t> </a:t>
            </a:r>
            <a:r>
              <a:rPr lang="en-US" dirty="0" err="1"/>
              <a:t>batchnorm</a:t>
            </a:r>
            <a:r>
              <a:rPr lang="en-US" dirty="0"/>
              <a:t>:</a:t>
            </a:r>
          </a:p>
          <a:p>
            <a:pPr lvl="1"/>
            <a:r>
              <a:rPr lang="en-US" dirty="0" err="1"/>
              <a:t>Kích</a:t>
            </a:r>
            <a:r>
              <a:rPr lang="en-US" dirty="0"/>
              <a:t> </a:t>
            </a:r>
            <a:r>
              <a:rPr lang="en-US" dirty="0" err="1"/>
              <a:t>thước</a:t>
            </a:r>
            <a:r>
              <a:rPr lang="en-US" dirty="0"/>
              <a:t> </a:t>
            </a:r>
            <a:r>
              <a:rPr lang="en-US" dirty="0" err="1"/>
              <a:t>minibatch</a:t>
            </a:r>
            <a:r>
              <a:rPr lang="en-US" dirty="0"/>
              <a:t> </a:t>
            </a:r>
            <a:r>
              <a:rPr lang="en-US" dirty="0" err="1"/>
              <a:t>đủ</a:t>
            </a:r>
            <a:r>
              <a:rPr lang="en-US" dirty="0"/>
              <a:t> </a:t>
            </a:r>
            <a:r>
              <a:rPr lang="en-US" dirty="0" err="1"/>
              <a:t>lớn</a:t>
            </a:r>
            <a:endParaRPr lang="en-US" dirty="0"/>
          </a:p>
        </p:txBody>
      </p:sp>
    </p:spTree>
    <p:extLst>
      <p:ext uri="{BB962C8B-B14F-4D97-AF65-F5344CB8AC3E}">
        <p14:creationId xmlns:p14="http://schemas.microsoft.com/office/powerpoint/2010/main" val="3682676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Lớp</a:t>
            </a:r>
            <a:r>
              <a:rPr lang="en-US" dirty="0"/>
              <a:t> batch </a:t>
            </a:r>
            <a:r>
              <a:rPr lang="en-US" dirty="0" err="1"/>
              <a:t>normmalization</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type="body" idx="1"/>
              </p:nvPr>
            </p:nvSpPr>
            <p:spPr/>
            <p:txBody>
              <a:bodyPr>
                <a:normAutofit/>
              </a:bodyPr>
              <a:lstStyle/>
              <a:p>
                <a:r>
                  <a:rPr lang="en-US" sz="1200" dirty="0" smtClean="0"/>
                  <a:t>Với</a:t>
                </a:r>
                <a:r>
                  <a:rPr lang="en-US" sz="1200" dirty="0"/>
                  <a:t> x </a:t>
                </a:r>
                <a:r>
                  <a:rPr lang="en-US" sz="1200" dirty="0" err="1"/>
                  <a:t>là</a:t>
                </a:r>
                <a:r>
                  <a:rPr lang="en-US" sz="1200" dirty="0"/>
                  <a:t> </a:t>
                </a:r>
                <a:r>
                  <a:rPr lang="en-US" sz="1200" dirty="0" err="1"/>
                  <a:t>một</a:t>
                </a:r>
                <a:r>
                  <a:rPr lang="en-US" sz="1200" dirty="0"/>
                  <a:t> </a:t>
                </a:r>
                <a:r>
                  <a:rPr lang="en-US" sz="1200" dirty="0" err="1"/>
                  <a:t>mẫu</a:t>
                </a:r>
                <a:r>
                  <a:rPr lang="en-US" sz="1200" dirty="0"/>
                  <a:t> </a:t>
                </a:r>
                <a:r>
                  <a:rPr lang="en-US" sz="1200" dirty="0" err="1"/>
                  <a:t>trong</a:t>
                </a:r>
                <a:r>
                  <a:rPr lang="en-US" sz="1200" dirty="0"/>
                  <a:t> mini batch B, </a:t>
                </a:r>
                <a:r>
                  <a:rPr lang="en-US" sz="1200" dirty="0" err="1"/>
                  <a:t>batchnorm</a:t>
                </a:r>
                <a:r>
                  <a:rPr lang="en-US" sz="1200" dirty="0"/>
                  <a:t> </a:t>
                </a:r>
                <a:r>
                  <a:rPr lang="en-US" sz="1200" dirty="0" err="1"/>
                  <a:t>của</a:t>
                </a:r>
                <a:r>
                  <a:rPr lang="en-US" sz="1200" dirty="0"/>
                  <a:t> x </a:t>
                </a:r>
                <a:r>
                  <a:rPr lang="en-US" sz="1200" dirty="0" err="1"/>
                  <a:t>được</a:t>
                </a:r>
                <a:r>
                  <a:rPr lang="en-US" sz="1200" dirty="0"/>
                  <a:t> </a:t>
                </a:r>
                <a:r>
                  <a:rPr lang="en-US" sz="1200" dirty="0" err="1"/>
                  <a:t>tính</a:t>
                </a:r>
                <a:r>
                  <a:rPr lang="en-US" sz="1200" dirty="0"/>
                  <a:t> </a:t>
                </a:r>
                <a:r>
                  <a:rPr lang="en-US" sz="1200" dirty="0" err="1"/>
                  <a:t>như</a:t>
                </a:r>
                <a:r>
                  <a:rPr lang="en-US" sz="1200" dirty="0"/>
                  <a:t> </a:t>
                </a:r>
                <a:r>
                  <a:rPr lang="en-US" sz="1200" dirty="0" err="1"/>
                  <a:t>sau</a:t>
                </a:r>
                <a:r>
                  <a:rPr lang="en-US" sz="1200" dirty="0"/>
                  <a:t>:</a:t>
                </a:r>
              </a:p>
              <a:p>
                <a:endParaRPr lang="en-US" sz="1200" dirty="0"/>
              </a:p>
              <a:p>
                <a:endParaRPr lang="en-US" sz="1200" dirty="0"/>
              </a:p>
              <a:p>
                <a:r>
                  <a:rPr lang="en-US" sz="1200" dirty="0" err="1"/>
                  <a:t>Với</a:t>
                </a:r>
                <a:r>
                  <a:rPr lang="en-US" sz="1200" dirty="0"/>
                  <a:t> </a:t>
                </a:r>
                <a:r>
                  <a:rPr lang="en-US" sz="1200" dirty="0" err="1"/>
                  <a:t>uB</a:t>
                </a:r>
                <a:r>
                  <a:rPr lang="en-US" sz="1200" dirty="0"/>
                  <a:t> </a:t>
                </a:r>
                <a:r>
                  <a:rPr lang="en-US" sz="1200" dirty="0" err="1"/>
                  <a:t>và</a:t>
                </a:r>
                <a:r>
                  <a:rPr lang="en-US" sz="1200" dirty="0"/>
                  <a:t> </a:t>
                </a:r>
                <a:r>
                  <a:rPr lang="en-US" sz="1200" dirty="0" err="1"/>
                  <a:t>sigmaB</a:t>
                </a:r>
                <a:r>
                  <a:rPr lang="en-US" sz="1200" dirty="0"/>
                  <a:t> </a:t>
                </a:r>
                <a:r>
                  <a:rPr lang="en-US" sz="1200" dirty="0" err="1"/>
                  <a:t>là</a:t>
                </a:r>
                <a:r>
                  <a:rPr lang="en-US" sz="1200" dirty="0"/>
                  <a:t> </a:t>
                </a:r>
                <a:r>
                  <a:rPr lang="en-US" sz="1200" dirty="0" err="1"/>
                  <a:t>trung</a:t>
                </a:r>
                <a:r>
                  <a:rPr lang="en-US" sz="1200" dirty="0"/>
                  <a:t> </a:t>
                </a:r>
                <a:r>
                  <a:rPr lang="en-US" sz="1200" dirty="0" err="1"/>
                  <a:t>bình</a:t>
                </a:r>
                <a:r>
                  <a:rPr lang="en-US" sz="1200" dirty="0"/>
                  <a:t> </a:t>
                </a:r>
                <a:r>
                  <a:rPr lang="en-US" sz="1200" dirty="0" err="1"/>
                  <a:t>và</a:t>
                </a:r>
                <a:r>
                  <a:rPr lang="en-US" sz="1200" dirty="0"/>
                  <a:t> </a:t>
                </a:r>
                <a:r>
                  <a:rPr lang="en-US" sz="1200" dirty="0" err="1"/>
                  <a:t>độ</a:t>
                </a:r>
                <a:r>
                  <a:rPr lang="en-US" sz="1200" dirty="0"/>
                  <a:t> </a:t>
                </a:r>
                <a:r>
                  <a:rPr lang="en-US" sz="1200" dirty="0" err="1"/>
                  <a:t>lệch</a:t>
                </a:r>
                <a:r>
                  <a:rPr lang="en-US" sz="1200" dirty="0"/>
                  <a:t> </a:t>
                </a:r>
                <a:r>
                  <a:rPr lang="en-US" sz="1200" dirty="0" err="1"/>
                  <a:t>chuẩn</a:t>
                </a:r>
                <a:r>
                  <a:rPr lang="en-US" sz="1200" dirty="0"/>
                  <a:t> </a:t>
                </a:r>
                <a:r>
                  <a:rPr lang="en-US" sz="1200" dirty="0" err="1"/>
                  <a:t>của</a:t>
                </a:r>
                <a:r>
                  <a:rPr lang="en-US" sz="1200" dirty="0"/>
                  <a:t> B, 2 vector </a:t>
                </a:r>
                <a:r>
                  <a:rPr lang="en-US" sz="1200" dirty="0" err="1"/>
                  <a:t>tham</a:t>
                </a:r>
                <a:r>
                  <a:rPr lang="en-US" sz="1200" dirty="0"/>
                  <a:t> </a:t>
                </a:r>
                <a:r>
                  <a:rPr lang="en-US" sz="1200" dirty="0" err="1"/>
                  <a:t>số</a:t>
                </a:r>
                <a:r>
                  <a:rPr lang="en-US" sz="1200" dirty="0"/>
                  <a:t> lambda </a:t>
                </a:r>
                <a:r>
                  <a:rPr lang="en-US" sz="1200" dirty="0" err="1"/>
                  <a:t>và</a:t>
                </a:r>
                <a:r>
                  <a:rPr lang="en-US" sz="1200" dirty="0"/>
                  <a:t> beta </a:t>
                </a:r>
                <a:r>
                  <a:rPr lang="en-US" sz="1200" dirty="0" err="1"/>
                  <a:t>có</a:t>
                </a:r>
                <a:r>
                  <a:rPr lang="en-US" sz="1200" dirty="0"/>
                  <a:t> </a:t>
                </a:r>
                <a:r>
                  <a:rPr lang="en-US" sz="1200" dirty="0" err="1"/>
                  <a:t>cùng</a:t>
                </a:r>
                <a:r>
                  <a:rPr lang="en-US" sz="1200" dirty="0"/>
                  <a:t> </a:t>
                </a:r>
                <a:r>
                  <a:rPr lang="en-US" sz="1200" dirty="0" err="1"/>
                  <a:t>kích</a:t>
                </a:r>
                <a:r>
                  <a:rPr lang="en-US" sz="1200" dirty="0"/>
                  <a:t> </a:t>
                </a:r>
                <a:r>
                  <a:rPr lang="en-US" sz="1200" dirty="0" err="1"/>
                  <a:t>thước</a:t>
                </a:r>
                <a:r>
                  <a:rPr lang="en-US" sz="1200" dirty="0"/>
                  <a:t> </a:t>
                </a:r>
                <a:r>
                  <a:rPr lang="en-US" sz="1200" dirty="0" err="1"/>
                  <a:t>với</a:t>
                </a:r>
                <a:r>
                  <a:rPr lang="en-US" sz="1200" dirty="0"/>
                  <a:t> x, </a:t>
                </a:r>
                <a:r>
                  <a:rPr lang="en-US" sz="1200" dirty="0" err="1"/>
                  <a:t>và</a:t>
                </a:r>
                <a:r>
                  <a:rPr lang="en-US" sz="1200" dirty="0"/>
                  <a:t> </a:t>
                </a:r>
                <a:r>
                  <a:rPr lang="en-US" sz="1200" dirty="0" err="1"/>
                  <a:t>cũng</a:t>
                </a:r>
                <a:r>
                  <a:rPr lang="en-US" sz="1200" dirty="0"/>
                  <a:t> </a:t>
                </a:r>
                <a:r>
                  <a:rPr lang="en-US" sz="1200" dirty="0" err="1"/>
                  <a:t>được</a:t>
                </a:r>
                <a:r>
                  <a:rPr lang="en-US" sz="1200" dirty="0"/>
                  <a:t> </a:t>
                </a:r>
                <a:r>
                  <a:rPr lang="en-US" sz="1200" dirty="0" err="1"/>
                  <a:t>huấn</a:t>
                </a:r>
                <a:r>
                  <a:rPr lang="en-US" sz="1200" dirty="0"/>
                  <a:t> </a:t>
                </a:r>
                <a:r>
                  <a:rPr lang="en-US" sz="1200" dirty="0" err="1"/>
                  <a:t>luyện</a:t>
                </a:r>
                <a:r>
                  <a:rPr lang="en-US" sz="1200" dirty="0"/>
                  <a:t> </a:t>
                </a:r>
                <a:r>
                  <a:rPr lang="en-US" sz="1200" dirty="0" err="1"/>
                  <a:t>chung</a:t>
                </a:r>
                <a:r>
                  <a:rPr lang="en-US" sz="1200" dirty="0"/>
                  <a:t> </a:t>
                </a:r>
                <a:r>
                  <a:rPr lang="en-US" sz="1200" dirty="0" err="1"/>
                  <a:t>với</a:t>
                </a:r>
                <a:r>
                  <a:rPr lang="en-US" sz="1200" dirty="0"/>
                  <a:t> </a:t>
                </a:r>
                <a:r>
                  <a:rPr lang="en-US" sz="1200" dirty="0" err="1"/>
                  <a:t>mô</a:t>
                </a:r>
                <a:r>
                  <a:rPr lang="en-US" sz="1200" dirty="0"/>
                  <a:t> </a:t>
                </a:r>
                <a:r>
                  <a:rPr lang="en-US" sz="1200" dirty="0" err="1" smtClean="0"/>
                  <a:t>hình</a:t>
                </a:r>
                <a:endParaRPr lang="en-US" sz="1200" dirty="0" smtClean="0"/>
              </a:p>
              <a:p>
                <a:pPr marL="114300" indent="0">
                  <a:buNone/>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𝐵𝑁</m:t>
                      </m:r>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e>
                      </m:d>
                      <m:r>
                        <a:rPr lang="en-US" sz="1200" b="0" i="1" smtClean="0">
                          <a:latin typeface="Cambria Math" panose="02040503050406030204" pitchFamily="18" charset="0"/>
                        </a:rPr>
                        <m:t>=</m:t>
                      </m:r>
                      <m:r>
                        <a:rPr lang="en-US" sz="1200" b="0" i="1" smtClean="0">
                          <a:latin typeface="Cambria Math" panose="02040503050406030204" pitchFamily="18" charset="0"/>
                          <a:ea typeface="Cambria Math" panose="02040503050406030204" pitchFamily="18" charset="0"/>
                        </a:rPr>
                        <m:t>𝛾</m:t>
                      </m:r>
                      <m:f>
                        <m:fPr>
                          <m:ctrlPr>
                            <a:rPr lang="en-US" sz="1200" b="0" i="1" smtClean="0">
                              <a:latin typeface="Cambria Math" panose="02040503050406030204" pitchFamily="18" charset="0"/>
                              <a:ea typeface="Cambria Math" panose="02040503050406030204" pitchFamily="18" charset="0"/>
                            </a:rPr>
                          </m:ctrlPr>
                        </m:fPr>
                        <m:num>
                          <m:r>
                            <a:rPr lang="en-US" sz="1200" b="0" i="1" smtClean="0">
                              <a:latin typeface="Cambria Math" panose="02040503050406030204" pitchFamily="18" charset="0"/>
                              <a:ea typeface="Cambria Math" panose="02040503050406030204" pitchFamily="18" charset="0"/>
                            </a:rPr>
                            <m:t>𝑥</m:t>
                          </m:r>
                          <m:r>
                            <a:rPr lang="en-US" sz="1200" b="0" i="1" smtClean="0">
                              <a:latin typeface="Cambria Math" panose="02040503050406030204" pitchFamily="18" charset="0"/>
                              <a:ea typeface="Cambria Math" panose="02040503050406030204" pitchFamily="18" charset="0"/>
                            </a:rPr>
                            <m:t>−</m:t>
                          </m:r>
                          <m:sSub>
                            <m:sSubPr>
                              <m:ctrlPr>
                                <a:rPr lang="en-US" sz="1200" b="0" i="1" smtClean="0">
                                  <a:latin typeface="Cambria Math" panose="02040503050406030204" pitchFamily="18" charset="0"/>
                                  <a:ea typeface="Cambria Math" panose="02040503050406030204" pitchFamily="18" charset="0"/>
                                </a:rPr>
                              </m:ctrlPr>
                            </m:sSubPr>
                            <m:e>
                              <m:acc>
                                <m:accPr>
                                  <m:chr m:val="̂"/>
                                  <m:ctrlPr>
                                    <a:rPr lang="en-US" sz="1200" b="0" i="1" smtClean="0">
                                      <a:latin typeface="Cambria Math" panose="02040503050406030204" pitchFamily="18" charset="0"/>
                                      <a:ea typeface="Cambria Math" panose="02040503050406030204" pitchFamily="18" charset="0"/>
                                    </a:rPr>
                                  </m:ctrlPr>
                                </m:accPr>
                                <m:e>
                                  <m:r>
                                    <a:rPr lang="en-US" sz="1200" b="0" i="1" smtClean="0">
                                      <a:latin typeface="Cambria Math" panose="02040503050406030204" pitchFamily="18" charset="0"/>
                                      <a:ea typeface="Cambria Math" panose="02040503050406030204" pitchFamily="18" charset="0"/>
                                    </a:rPr>
                                    <m:t>𝜇</m:t>
                                  </m:r>
                                </m:e>
                              </m:acc>
                            </m:e>
                            <m:sub>
                              <m:r>
                                <a:rPr lang="en-US" sz="1200" b="0" i="1" smtClean="0">
                                  <a:latin typeface="Cambria Math" panose="02040503050406030204" pitchFamily="18" charset="0"/>
                                  <a:ea typeface="Cambria Math" panose="02040503050406030204" pitchFamily="18" charset="0"/>
                                </a:rPr>
                                <m:t>𝐵</m:t>
                              </m:r>
                            </m:sub>
                          </m:sSub>
                        </m:num>
                        <m:den>
                          <m:sSub>
                            <m:sSubPr>
                              <m:ctrlPr>
                                <a:rPr lang="en-US" sz="1200" b="0" i="1" smtClean="0">
                                  <a:latin typeface="Cambria Math" panose="02040503050406030204" pitchFamily="18" charset="0"/>
                                  <a:ea typeface="Cambria Math" panose="02040503050406030204" pitchFamily="18" charset="0"/>
                                </a:rPr>
                              </m:ctrlPr>
                            </m:sSubPr>
                            <m:e>
                              <m:acc>
                                <m:accPr>
                                  <m:chr m:val="̂"/>
                                  <m:ctrlPr>
                                    <a:rPr lang="en-US" sz="1200" b="0" i="1" smtClean="0">
                                      <a:latin typeface="Cambria Math" panose="02040503050406030204" pitchFamily="18" charset="0"/>
                                      <a:ea typeface="Cambria Math" panose="02040503050406030204" pitchFamily="18" charset="0"/>
                                    </a:rPr>
                                  </m:ctrlPr>
                                </m:accPr>
                                <m:e>
                                  <m:r>
                                    <a:rPr lang="en-US" sz="1200" b="0" i="1" smtClean="0">
                                      <a:latin typeface="Cambria Math" panose="02040503050406030204" pitchFamily="18" charset="0"/>
                                      <a:ea typeface="Cambria Math" panose="02040503050406030204" pitchFamily="18" charset="0"/>
                                    </a:rPr>
                                    <m:t>𝜎</m:t>
                                  </m:r>
                                </m:e>
                              </m:acc>
                            </m:e>
                            <m:sub>
                              <m:r>
                                <a:rPr lang="en-US" sz="1200" b="0" i="1" smtClean="0">
                                  <a:latin typeface="Cambria Math" panose="02040503050406030204" pitchFamily="18" charset="0"/>
                                  <a:ea typeface="Cambria Math" panose="02040503050406030204" pitchFamily="18" charset="0"/>
                                </a:rPr>
                                <m:t>𝐵</m:t>
                              </m:r>
                            </m:sub>
                          </m:sSub>
                        </m:den>
                      </m:f>
                      <m:r>
                        <a:rPr lang="en-US" sz="1200" b="0" i="1" smtClean="0">
                          <a:latin typeface="Cambria Math" panose="02040503050406030204" pitchFamily="18" charset="0"/>
                          <a:ea typeface="Cambria Math" panose="02040503050406030204" pitchFamily="18" charset="0"/>
                        </a:rPr>
                        <m:t>+</m:t>
                      </m:r>
                      <m:r>
                        <a:rPr lang="en-US" sz="1200" b="0" i="1" smtClean="0">
                          <a:latin typeface="Cambria Math" panose="02040503050406030204" pitchFamily="18" charset="0"/>
                          <a:ea typeface="Cambria Math" panose="02040503050406030204" pitchFamily="18" charset="0"/>
                        </a:rPr>
                        <m:t>𝛽</m:t>
                      </m:r>
                    </m:oMath>
                  </m:oMathPara>
                </a14:m>
                <a:endParaRPr lang="en-US" sz="1200" dirty="0"/>
              </a:p>
              <a:p>
                <a:endParaRPr lang="en-US" sz="1200" dirty="0"/>
              </a:p>
              <a:p>
                <a:r>
                  <a:rPr lang="en-US" sz="1200" dirty="0" err="1"/>
                  <a:t>uB</a:t>
                </a:r>
                <a:r>
                  <a:rPr lang="en-US" sz="1200" dirty="0"/>
                  <a:t> </a:t>
                </a:r>
                <a:r>
                  <a:rPr lang="en-US" sz="1200" dirty="0" err="1"/>
                  <a:t>và</a:t>
                </a:r>
                <a:r>
                  <a:rPr lang="en-US" sz="1200" dirty="0"/>
                  <a:t> </a:t>
                </a:r>
                <a:r>
                  <a:rPr lang="en-US" sz="1200" dirty="0" err="1"/>
                  <a:t>sigmaB</a:t>
                </a:r>
                <a:r>
                  <a:rPr lang="en-US" sz="1200" dirty="0"/>
                  <a:t> </a:t>
                </a:r>
                <a:r>
                  <a:rPr lang="en-US" sz="1200" dirty="0" err="1"/>
                  <a:t>được</a:t>
                </a:r>
                <a:r>
                  <a:rPr lang="en-US" sz="1200" dirty="0"/>
                  <a:t> </a:t>
                </a:r>
                <a:r>
                  <a:rPr lang="en-US" sz="1200" dirty="0" err="1"/>
                  <a:t>tính</a:t>
                </a:r>
                <a:r>
                  <a:rPr lang="en-US" sz="1200" dirty="0"/>
                  <a:t> </a:t>
                </a:r>
                <a:r>
                  <a:rPr lang="en-US" sz="1200" dirty="0" err="1"/>
                  <a:t>như</a:t>
                </a:r>
                <a:r>
                  <a:rPr lang="en-US" sz="1200" dirty="0"/>
                  <a:t> </a:t>
                </a:r>
                <a:r>
                  <a:rPr lang="en-US" sz="1200" dirty="0" err="1"/>
                  <a:t>sau</a:t>
                </a:r>
                <a:r>
                  <a:rPr lang="en-US" sz="1200" dirty="0"/>
                  <a:t>:</a:t>
                </a:r>
              </a:p>
              <a:p>
                <a:pPr marL="584200" lvl="1" indent="0">
                  <a:buNone/>
                </a:pPr>
                <a14:m>
                  <m:oMathPara xmlns:m="http://schemas.openxmlformats.org/officeDocument/2006/math">
                    <m:oMathParaPr>
                      <m:jc m:val="centerGroup"/>
                    </m:oMathParaPr>
                    <m:oMath xmlns:m="http://schemas.openxmlformats.org/officeDocument/2006/math">
                      <m:sSub>
                        <m:sSubPr>
                          <m:ctrlPr>
                            <a:rPr lang="en-US" sz="1050" i="1">
                              <a:latin typeface="Cambria Math" panose="02040503050406030204" pitchFamily="18" charset="0"/>
                              <a:ea typeface="Cambria Math" panose="02040503050406030204" pitchFamily="18" charset="0"/>
                            </a:rPr>
                          </m:ctrlPr>
                        </m:sSubPr>
                        <m:e>
                          <m:acc>
                            <m:accPr>
                              <m:chr m:val="̂"/>
                              <m:ctrlPr>
                                <a:rPr lang="en-US" sz="1050" i="1">
                                  <a:latin typeface="Cambria Math" panose="02040503050406030204" pitchFamily="18" charset="0"/>
                                  <a:ea typeface="Cambria Math" panose="02040503050406030204" pitchFamily="18" charset="0"/>
                                </a:rPr>
                              </m:ctrlPr>
                            </m:accPr>
                            <m:e>
                              <m:r>
                                <a:rPr lang="en-US" sz="1050" i="1">
                                  <a:latin typeface="Cambria Math" panose="02040503050406030204" pitchFamily="18" charset="0"/>
                                  <a:ea typeface="Cambria Math" panose="02040503050406030204" pitchFamily="18" charset="0"/>
                                </a:rPr>
                                <m:t>𝜇</m:t>
                              </m:r>
                            </m:e>
                          </m:acc>
                        </m:e>
                        <m:sub>
                          <m:r>
                            <a:rPr lang="en-US" sz="1050" i="1">
                              <a:latin typeface="Cambria Math" panose="02040503050406030204" pitchFamily="18" charset="0"/>
                              <a:ea typeface="Cambria Math" panose="02040503050406030204" pitchFamily="18" charset="0"/>
                            </a:rPr>
                            <m:t>𝐵</m:t>
                          </m:r>
                        </m:sub>
                      </m:sSub>
                      <m:r>
                        <a:rPr lang="en-US" sz="1050" b="0" i="1" smtClean="0">
                          <a:latin typeface="Cambria Math" panose="02040503050406030204" pitchFamily="18" charset="0"/>
                          <a:ea typeface="Cambria Math" panose="02040503050406030204" pitchFamily="18" charset="0"/>
                        </a:rPr>
                        <m:t>=</m:t>
                      </m:r>
                      <m:f>
                        <m:fPr>
                          <m:ctrlPr>
                            <a:rPr lang="en-US" sz="1050" b="0" i="1" smtClean="0">
                              <a:latin typeface="Cambria Math" panose="02040503050406030204" pitchFamily="18" charset="0"/>
                              <a:ea typeface="Cambria Math" panose="02040503050406030204" pitchFamily="18" charset="0"/>
                            </a:rPr>
                          </m:ctrlPr>
                        </m:fPr>
                        <m:num>
                          <m:r>
                            <a:rPr lang="en-US" sz="1050" b="0" i="1" smtClean="0">
                              <a:latin typeface="Cambria Math" panose="02040503050406030204" pitchFamily="18" charset="0"/>
                              <a:ea typeface="Cambria Math" panose="02040503050406030204" pitchFamily="18" charset="0"/>
                            </a:rPr>
                            <m:t>1</m:t>
                          </m:r>
                        </m:num>
                        <m:den>
                          <m:d>
                            <m:dPr>
                              <m:begChr m:val="|"/>
                              <m:endChr m:val="|"/>
                              <m:ctrlPr>
                                <a:rPr lang="en-US" sz="1050" b="0" i="1" smtClean="0">
                                  <a:latin typeface="Cambria Math" panose="02040503050406030204" pitchFamily="18" charset="0"/>
                                  <a:ea typeface="Cambria Math" panose="02040503050406030204" pitchFamily="18" charset="0"/>
                                </a:rPr>
                              </m:ctrlPr>
                            </m:dPr>
                            <m:e>
                              <m:r>
                                <a:rPr lang="en-US" sz="1050" b="0" i="1" smtClean="0">
                                  <a:latin typeface="Cambria Math" panose="02040503050406030204" pitchFamily="18" charset="0"/>
                                  <a:ea typeface="Cambria Math" panose="02040503050406030204" pitchFamily="18" charset="0"/>
                                </a:rPr>
                                <m:t>𝐵</m:t>
                              </m:r>
                            </m:e>
                          </m:d>
                        </m:den>
                      </m:f>
                      <m:nary>
                        <m:naryPr>
                          <m:chr m:val="∑"/>
                          <m:supHide m:val="on"/>
                          <m:ctrlPr>
                            <a:rPr lang="en-US" sz="1050" b="0" i="1" smtClean="0">
                              <a:latin typeface="Cambria Math" panose="02040503050406030204" pitchFamily="18" charset="0"/>
                              <a:ea typeface="Cambria Math" panose="02040503050406030204" pitchFamily="18" charset="0"/>
                            </a:rPr>
                          </m:ctrlPr>
                        </m:naryPr>
                        <m:sub>
                          <m:r>
                            <m:rPr>
                              <m:brk m:alnAt="7"/>
                            </m:rPr>
                            <a:rPr lang="en-US" sz="1050" b="0" i="1" smtClean="0">
                              <a:latin typeface="Cambria Math" panose="02040503050406030204" pitchFamily="18" charset="0"/>
                              <a:ea typeface="Cambria Math" panose="02040503050406030204" pitchFamily="18" charset="0"/>
                            </a:rPr>
                            <m:t>𝑥</m:t>
                          </m:r>
                          <m:r>
                            <a:rPr lang="en-US" sz="1050" b="0" i="1" smtClean="0">
                              <a:latin typeface="Cambria Math" panose="02040503050406030204" pitchFamily="18" charset="0"/>
                              <a:ea typeface="Cambria Math" panose="02040503050406030204" pitchFamily="18" charset="0"/>
                            </a:rPr>
                            <m:t>∈</m:t>
                          </m:r>
                          <m:r>
                            <a:rPr lang="en-US" sz="1050" b="0" i="1" smtClean="0">
                              <a:latin typeface="Cambria Math" panose="02040503050406030204" pitchFamily="18" charset="0"/>
                              <a:ea typeface="Cambria Math" panose="02040503050406030204" pitchFamily="18" charset="0"/>
                            </a:rPr>
                            <m:t>𝐵</m:t>
                          </m:r>
                        </m:sub>
                        <m:sup/>
                        <m:e>
                          <m:r>
                            <a:rPr lang="en-US" sz="1050" b="0" i="1" smtClean="0">
                              <a:latin typeface="Cambria Math" panose="02040503050406030204" pitchFamily="18" charset="0"/>
                              <a:ea typeface="Cambria Math" panose="02040503050406030204" pitchFamily="18" charset="0"/>
                            </a:rPr>
                            <m:t>𝑥</m:t>
                          </m:r>
                        </m:e>
                      </m:nary>
                    </m:oMath>
                  </m:oMathPara>
                </a14:m>
                <a:endParaRPr lang="en-US" sz="1050" dirty="0" smtClean="0"/>
              </a:p>
              <a:p>
                <a:pPr marL="584200" lvl="1" indent="0">
                  <a:buNone/>
                </a:pPr>
                <a14:m>
                  <m:oMathPara xmlns:m="http://schemas.openxmlformats.org/officeDocument/2006/math">
                    <m:oMathParaPr>
                      <m:jc m:val="centerGroup"/>
                    </m:oMathParaPr>
                    <m:oMath xmlns:m="http://schemas.openxmlformats.org/officeDocument/2006/math">
                      <m:sSubSup>
                        <m:sSubSupPr>
                          <m:ctrlPr>
                            <a:rPr lang="en-US" sz="1050" i="1" smtClean="0">
                              <a:latin typeface="Cambria Math" panose="02040503050406030204" pitchFamily="18" charset="0"/>
                              <a:ea typeface="Cambria Math" panose="02040503050406030204" pitchFamily="18" charset="0"/>
                            </a:rPr>
                          </m:ctrlPr>
                        </m:sSubSupPr>
                        <m:e>
                          <m:acc>
                            <m:accPr>
                              <m:chr m:val="̂"/>
                              <m:ctrlPr>
                                <a:rPr lang="en-US" sz="1050" i="1" smtClean="0">
                                  <a:latin typeface="Cambria Math" panose="02040503050406030204" pitchFamily="18" charset="0"/>
                                  <a:ea typeface="Cambria Math" panose="02040503050406030204" pitchFamily="18" charset="0"/>
                                </a:rPr>
                              </m:ctrlPr>
                            </m:accPr>
                            <m:e>
                              <m:r>
                                <a:rPr lang="en-US" sz="1050" i="1" smtClean="0">
                                  <a:latin typeface="Cambria Math" panose="02040503050406030204" pitchFamily="18" charset="0"/>
                                  <a:ea typeface="Cambria Math" panose="02040503050406030204" pitchFamily="18" charset="0"/>
                                </a:rPr>
                                <m:t>𝜎</m:t>
                              </m:r>
                            </m:e>
                          </m:acc>
                        </m:e>
                        <m:sub>
                          <m:r>
                            <a:rPr lang="en-US" sz="1050" b="0" i="1" smtClean="0">
                              <a:latin typeface="Cambria Math" panose="02040503050406030204" pitchFamily="18" charset="0"/>
                              <a:ea typeface="Cambria Math" panose="02040503050406030204" pitchFamily="18" charset="0"/>
                            </a:rPr>
                            <m:t>𝐵</m:t>
                          </m:r>
                        </m:sub>
                        <m:sup>
                          <m:r>
                            <a:rPr lang="en-US" sz="1050" b="0" i="1" smtClean="0">
                              <a:latin typeface="Cambria Math" panose="02040503050406030204" pitchFamily="18" charset="0"/>
                              <a:ea typeface="Cambria Math" panose="02040503050406030204" pitchFamily="18" charset="0"/>
                            </a:rPr>
                            <m:t>2</m:t>
                          </m:r>
                        </m:sup>
                      </m:sSubSup>
                      <m:r>
                        <a:rPr lang="en-US" sz="1050" i="1">
                          <a:latin typeface="Cambria Math" panose="02040503050406030204" pitchFamily="18" charset="0"/>
                          <a:ea typeface="Cambria Math" panose="02040503050406030204" pitchFamily="18" charset="0"/>
                        </a:rPr>
                        <m:t>=</m:t>
                      </m:r>
                      <m:f>
                        <m:fPr>
                          <m:ctrlPr>
                            <a:rPr lang="en-US" sz="1050" i="1">
                              <a:latin typeface="Cambria Math" panose="02040503050406030204" pitchFamily="18" charset="0"/>
                              <a:ea typeface="Cambria Math" panose="02040503050406030204" pitchFamily="18" charset="0"/>
                            </a:rPr>
                          </m:ctrlPr>
                        </m:fPr>
                        <m:num>
                          <m:r>
                            <a:rPr lang="en-US" sz="1050" i="1">
                              <a:latin typeface="Cambria Math" panose="02040503050406030204" pitchFamily="18" charset="0"/>
                              <a:ea typeface="Cambria Math" panose="02040503050406030204" pitchFamily="18" charset="0"/>
                            </a:rPr>
                            <m:t>1</m:t>
                          </m:r>
                        </m:num>
                        <m:den>
                          <m:d>
                            <m:dPr>
                              <m:begChr m:val="|"/>
                              <m:endChr m:val="|"/>
                              <m:ctrlPr>
                                <a:rPr lang="en-US" sz="1050" i="1">
                                  <a:latin typeface="Cambria Math" panose="02040503050406030204" pitchFamily="18" charset="0"/>
                                  <a:ea typeface="Cambria Math" panose="02040503050406030204" pitchFamily="18" charset="0"/>
                                </a:rPr>
                              </m:ctrlPr>
                            </m:dPr>
                            <m:e>
                              <m:r>
                                <a:rPr lang="en-US" sz="1050" i="1">
                                  <a:latin typeface="Cambria Math" panose="02040503050406030204" pitchFamily="18" charset="0"/>
                                  <a:ea typeface="Cambria Math" panose="02040503050406030204" pitchFamily="18" charset="0"/>
                                </a:rPr>
                                <m:t>𝐵</m:t>
                              </m:r>
                            </m:e>
                          </m:d>
                        </m:den>
                      </m:f>
                      <m:nary>
                        <m:naryPr>
                          <m:chr m:val="∑"/>
                          <m:supHide m:val="on"/>
                          <m:ctrlPr>
                            <a:rPr lang="en-US" sz="1050" i="1">
                              <a:latin typeface="Cambria Math" panose="02040503050406030204" pitchFamily="18" charset="0"/>
                              <a:ea typeface="Cambria Math" panose="02040503050406030204" pitchFamily="18" charset="0"/>
                            </a:rPr>
                          </m:ctrlPr>
                        </m:naryPr>
                        <m:sub>
                          <m:r>
                            <m:rPr>
                              <m:brk m:alnAt="7"/>
                            </m:rPr>
                            <a:rPr lang="en-US" sz="1050" i="1">
                              <a:latin typeface="Cambria Math" panose="02040503050406030204" pitchFamily="18" charset="0"/>
                              <a:ea typeface="Cambria Math" panose="02040503050406030204" pitchFamily="18" charset="0"/>
                            </a:rPr>
                            <m:t>𝑥</m:t>
                          </m:r>
                          <m:r>
                            <a:rPr lang="en-US" sz="1050" i="1">
                              <a:latin typeface="Cambria Math" panose="02040503050406030204" pitchFamily="18" charset="0"/>
                              <a:ea typeface="Cambria Math" panose="02040503050406030204" pitchFamily="18" charset="0"/>
                            </a:rPr>
                            <m:t>∈</m:t>
                          </m:r>
                          <m:r>
                            <a:rPr lang="en-US" sz="1050" i="1">
                              <a:latin typeface="Cambria Math" panose="02040503050406030204" pitchFamily="18" charset="0"/>
                              <a:ea typeface="Cambria Math" panose="02040503050406030204" pitchFamily="18" charset="0"/>
                            </a:rPr>
                            <m:t>𝐵</m:t>
                          </m:r>
                        </m:sub>
                        <m:sup/>
                        <m:e>
                          <m:sSup>
                            <m:sSupPr>
                              <m:ctrlPr>
                                <a:rPr lang="en-US" sz="1050" i="1" smtClean="0">
                                  <a:latin typeface="Cambria Math" panose="02040503050406030204" pitchFamily="18" charset="0"/>
                                  <a:ea typeface="Cambria Math" panose="02040503050406030204" pitchFamily="18" charset="0"/>
                                </a:rPr>
                              </m:ctrlPr>
                            </m:sSupPr>
                            <m:e>
                              <m:r>
                                <a:rPr lang="en-US" sz="1050" b="0" i="1" smtClean="0">
                                  <a:latin typeface="Cambria Math" panose="02040503050406030204" pitchFamily="18" charset="0"/>
                                  <a:ea typeface="Cambria Math" panose="02040503050406030204" pitchFamily="18" charset="0"/>
                                </a:rPr>
                                <m:t>(</m:t>
                              </m:r>
                              <m:r>
                                <a:rPr lang="en-US" sz="1050" b="0" i="1" smtClean="0">
                                  <a:latin typeface="Cambria Math" panose="02040503050406030204" pitchFamily="18" charset="0"/>
                                  <a:ea typeface="Cambria Math" panose="02040503050406030204" pitchFamily="18" charset="0"/>
                                </a:rPr>
                                <m:t>𝑥</m:t>
                              </m:r>
                              <m:r>
                                <a:rPr lang="en-US" sz="1050" b="0" i="1" smtClean="0">
                                  <a:latin typeface="Cambria Math" panose="02040503050406030204" pitchFamily="18" charset="0"/>
                                  <a:ea typeface="Cambria Math" panose="02040503050406030204" pitchFamily="18" charset="0"/>
                                </a:rPr>
                                <m:t>−</m:t>
                              </m:r>
                              <m:sSub>
                                <m:sSubPr>
                                  <m:ctrlPr>
                                    <a:rPr lang="en-US" sz="1050" i="1">
                                      <a:latin typeface="Cambria Math" panose="02040503050406030204" pitchFamily="18" charset="0"/>
                                      <a:ea typeface="Cambria Math" panose="02040503050406030204" pitchFamily="18" charset="0"/>
                                    </a:rPr>
                                  </m:ctrlPr>
                                </m:sSubPr>
                                <m:e>
                                  <m:acc>
                                    <m:accPr>
                                      <m:chr m:val="̂"/>
                                      <m:ctrlPr>
                                        <a:rPr lang="en-US" sz="1050" i="1">
                                          <a:latin typeface="Cambria Math" panose="02040503050406030204" pitchFamily="18" charset="0"/>
                                          <a:ea typeface="Cambria Math" panose="02040503050406030204" pitchFamily="18" charset="0"/>
                                        </a:rPr>
                                      </m:ctrlPr>
                                    </m:accPr>
                                    <m:e>
                                      <m:r>
                                        <a:rPr lang="en-US" sz="1050" i="1">
                                          <a:latin typeface="Cambria Math" panose="02040503050406030204" pitchFamily="18" charset="0"/>
                                          <a:ea typeface="Cambria Math" panose="02040503050406030204" pitchFamily="18" charset="0"/>
                                        </a:rPr>
                                        <m:t>𝜇</m:t>
                                      </m:r>
                                    </m:e>
                                  </m:acc>
                                </m:e>
                                <m:sub>
                                  <m:r>
                                    <a:rPr lang="en-US" sz="1050" i="1">
                                      <a:latin typeface="Cambria Math" panose="02040503050406030204" pitchFamily="18" charset="0"/>
                                      <a:ea typeface="Cambria Math" panose="02040503050406030204" pitchFamily="18" charset="0"/>
                                    </a:rPr>
                                    <m:t>𝐵</m:t>
                                  </m:r>
                                </m:sub>
                              </m:sSub>
                              <m:r>
                                <a:rPr lang="en-US" sz="1050" b="0" i="1" smtClean="0">
                                  <a:latin typeface="Cambria Math" panose="02040503050406030204" pitchFamily="18" charset="0"/>
                                  <a:ea typeface="Cambria Math" panose="02040503050406030204" pitchFamily="18" charset="0"/>
                                </a:rPr>
                                <m:t>)</m:t>
                              </m:r>
                            </m:e>
                            <m:sup>
                              <m:r>
                                <a:rPr lang="en-US" sz="1050" b="0" i="1" smtClean="0">
                                  <a:latin typeface="Cambria Math" panose="02040503050406030204" pitchFamily="18" charset="0"/>
                                  <a:ea typeface="Cambria Math" panose="02040503050406030204" pitchFamily="18" charset="0"/>
                                </a:rPr>
                                <m:t>2</m:t>
                              </m:r>
                            </m:sup>
                          </m:sSup>
                          <m:r>
                            <a:rPr lang="en-US" sz="1050" b="0" i="1" smtClean="0">
                              <a:latin typeface="Cambria Math" panose="02040503050406030204" pitchFamily="18" charset="0"/>
                              <a:ea typeface="Cambria Math" panose="02040503050406030204" pitchFamily="18" charset="0"/>
                            </a:rPr>
                            <m:t>+</m:t>
                          </m:r>
                          <m:r>
                            <a:rPr lang="en-US" sz="1050" b="0" i="1" smtClean="0">
                              <a:latin typeface="Cambria Math" panose="02040503050406030204" pitchFamily="18" charset="0"/>
                              <a:ea typeface="Cambria Math" panose="02040503050406030204" pitchFamily="18" charset="0"/>
                            </a:rPr>
                            <m:t>𝜀</m:t>
                          </m:r>
                        </m:e>
                      </m:nary>
                    </m:oMath>
                  </m:oMathPara>
                </a14:m>
                <a:endParaRPr lang="en-US" sz="1050" dirty="0"/>
              </a:p>
            </p:txBody>
          </p:sp>
        </mc:Choice>
        <mc:Fallback>
          <p:sp>
            <p:nvSpPr>
              <p:cNvPr id="3" name="Content Placeholder 2"/>
              <p:cNvSpPr>
                <a:spLocks noGrp="1" noRot="1" noChangeAspect="1" noMove="1" noResize="1" noEditPoints="1" noAdjustHandles="1" noChangeArrowheads="1" noChangeShapeType="1" noTextEdit="1"/>
              </p:cNvSpPr>
              <p:nvPr>
                <p:ph type="body" idx="1"/>
              </p:nvPr>
            </p:nvSpPr>
            <p:spPr>
              <a:blipFill>
                <a:blip r:embed="rId3"/>
                <a:stretch>
                  <a:fillRect t="-614"/>
                </a:stretch>
              </a:blipFill>
            </p:spPr>
            <p:txBody>
              <a:bodyPr/>
              <a:lstStyle/>
              <a:p>
                <a:r>
                  <a:rPr lang="en-US">
                    <a:noFill/>
                  </a:rPr>
                  <a:t> </a:t>
                </a:r>
              </a:p>
            </p:txBody>
          </p:sp>
        </mc:Fallback>
      </mc:AlternateContent>
    </p:spTree>
    <p:extLst>
      <p:ext uri="{BB962C8B-B14F-4D97-AF65-F5344CB8AC3E}">
        <p14:creationId xmlns:p14="http://schemas.microsoft.com/office/powerpoint/2010/main" val="2630303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Áp</a:t>
            </a:r>
            <a:r>
              <a:rPr lang="en-US" dirty="0"/>
              <a:t> </a:t>
            </a:r>
            <a:r>
              <a:rPr lang="en-US" dirty="0" err="1"/>
              <a:t>dụng</a:t>
            </a:r>
            <a:r>
              <a:rPr lang="en-US" dirty="0"/>
              <a:t> </a:t>
            </a:r>
            <a:r>
              <a:rPr lang="en-US" dirty="0" err="1"/>
              <a:t>batchnorm</a:t>
            </a:r>
            <a:r>
              <a:rPr lang="en-US" dirty="0"/>
              <a:t> </a:t>
            </a:r>
            <a:r>
              <a:rPr lang="en-US" dirty="0" err="1"/>
              <a:t>vào</a:t>
            </a:r>
            <a:r>
              <a:rPr lang="en-US" dirty="0"/>
              <a:t> </a:t>
            </a:r>
            <a:r>
              <a:rPr lang="en-US" dirty="0" err="1"/>
              <a:t>các</a:t>
            </a:r>
            <a:r>
              <a:rPr lang="en-US" dirty="0"/>
              <a:t> layer</a:t>
            </a:r>
          </a:p>
        </p:txBody>
      </p:sp>
      <mc:AlternateContent xmlns:mc="http://schemas.openxmlformats.org/markup-compatibility/2006">
        <mc:Choice xmlns:a14="http://schemas.microsoft.com/office/drawing/2010/main" Requires="a14">
          <p:sp>
            <p:nvSpPr>
              <p:cNvPr id="3" name="Content Placeholder 2"/>
              <p:cNvSpPr>
                <a:spLocks noGrp="1"/>
              </p:cNvSpPr>
              <p:nvPr>
                <p:ph type="body" idx="1"/>
              </p:nvPr>
            </p:nvSpPr>
            <p:spPr/>
            <p:txBody>
              <a:bodyPr>
                <a:normAutofit/>
              </a:bodyPr>
              <a:lstStyle/>
              <a:p>
                <a:r>
                  <a:rPr lang="en-US" dirty="0" smtClean="0"/>
                  <a:t>Khi</a:t>
                </a:r>
                <a:r>
                  <a:rPr lang="en-US" dirty="0"/>
                  <a:t> </a:t>
                </a:r>
                <a:r>
                  <a:rPr lang="en-US" dirty="0" err="1"/>
                  <a:t>huấn</a:t>
                </a:r>
                <a:r>
                  <a:rPr lang="en-US" dirty="0"/>
                  <a:t> </a:t>
                </a:r>
                <a:r>
                  <a:rPr lang="en-US" dirty="0" err="1"/>
                  <a:t>luyện</a:t>
                </a:r>
                <a:r>
                  <a:rPr lang="en-US" dirty="0"/>
                  <a:t>:</a:t>
                </a:r>
              </a:p>
              <a:p>
                <a:pPr lvl="1"/>
                <a:r>
                  <a:rPr lang="en-US" dirty="0"/>
                  <a:t>Layer FC:</a:t>
                </a:r>
              </a:p>
              <a:p>
                <a:pPr marL="11430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h</m:t>
                      </m:r>
                      <m:r>
                        <a:rPr lang="en-US" b="0" i="1" smtClean="0">
                          <a:latin typeface="Cambria Math" panose="02040503050406030204" pitchFamily="18" charset="0"/>
                        </a:rPr>
                        <m:t>=</m:t>
                      </m:r>
                      <m:r>
                        <a:rPr lang="en-US" i="1">
                          <a:latin typeface="Cambria Math" panose="02040503050406030204" pitchFamily="18" charset="0"/>
                          <a:ea typeface="Cambria Math" panose="02040503050406030204" pitchFamily="18" charset="0"/>
                        </a:rPr>
                        <m:t>𝜑</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𝐵𝑁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𝑊𝑥</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r>
                        <a:rPr lang="en-US" b="0" i="1" smtClean="0">
                          <a:latin typeface="Cambria Math" panose="02040503050406030204" pitchFamily="18" charset="0"/>
                          <a:ea typeface="Cambria Math" panose="02040503050406030204" pitchFamily="18" charset="0"/>
                        </a:rPr>
                        <m:t>))</m:t>
                      </m:r>
                    </m:oMath>
                  </m:oMathPara>
                </a14:m>
                <a:endParaRPr lang="en-US" dirty="0"/>
              </a:p>
              <a:p>
                <a:pPr lvl="1"/>
                <a:r>
                  <a:rPr lang="en-US" dirty="0"/>
                  <a:t>Layer CNN:</a:t>
                </a:r>
              </a:p>
              <a:p>
                <a:pPr lvl="2"/>
                <a:r>
                  <a:rPr lang="en-US" dirty="0" err="1"/>
                  <a:t>Áp</a:t>
                </a:r>
                <a:r>
                  <a:rPr lang="en-US" dirty="0"/>
                  <a:t> </a:t>
                </a:r>
                <a:r>
                  <a:rPr lang="en-US" dirty="0" err="1"/>
                  <a:t>dụng</a:t>
                </a:r>
                <a:r>
                  <a:rPr lang="en-US" dirty="0"/>
                  <a:t> </a:t>
                </a:r>
                <a:r>
                  <a:rPr lang="en-US" dirty="0" err="1"/>
                  <a:t>batchnorm</a:t>
                </a:r>
                <a:r>
                  <a:rPr lang="en-US" dirty="0"/>
                  <a:t> </a:t>
                </a:r>
                <a:r>
                  <a:rPr lang="en-US" dirty="0" err="1"/>
                  <a:t>cho</a:t>
                </a:r>
                <a:r>
                  <a:rPr lang="en-US" dirty="0"/>
                  <a:t> </a:t>
                </a:r>
                <a:r>
                  <a:rPr lang="en-US" dirty="0" err="1"/>
                  <a:t>các</a:t>
                </a:r>
                <a:r>
                  <a:rPr lang="en-US" dirty="0"/>
                  <a:t> feature </a:t>
                </a:r>
                <a:r>
                  <a:rPr lang="en-US" dirty="0" err="1"/>
                  <a:t>sau</a:t>
                </a:r>
                <a:r>
                  <a:rPr lang="en-US" dirty="0"/>
                  <a:t> convolution </a:t>
                </a:r>
                <a:r>
                  <a:rPr lang="en-US" dirty="0" err="1"/>
                  <a:t>và</a:t>
                </a:r>
                <a:r>
                  <a:rPr lang="en-US" dirty="0"/>
                  <a:t> </a:t>
                </a:r>
                <a:r>
                  <a:rPr lang="en-US" dirty="0" err="1"/>
                  <a:t>trước</a:t>
                </a:r>
                <a:r>
                  <a:rPr lang="en-US" dirty="0"/>
                  <a:t> activation</a:t>
                </a:r>
              </a:p>
              <a:p>
                <a:pPr lvl="2"/>
                <a:r>
                  <a:rPr lang="en-US" dirty="0" err="1"/>
                  <a:t>Nếu</a:t>
                </a:r>
                <a:r>
                  <a:rPr lang="en-US" dirty="0"/>
                  <a:t> CNN </a:t>
                </a:r>
                <a:r>
                  <a:rPr lang="en-US" dirty="0" err="1"/>
                  <a:t>nhiều</a:t>
                </a:r>
                <a:r>
                  <a:rPr lang="en-US" dirty="0"/>
                  <a:t> channel </a:t>
                </a:r>
                <a:r>
                  <a:rPr lang="en-US" dirty="0" err="1"/>
                  <a:t>thì</a:t>
                </a:r>
                <a:r>
                  <a:rPr lang="en-US" dirty="0"/>
                  <a:t> batch norm </a:t>
                </a:r>
                <a:r>
                  <a:rPr lang="en-US" dirty="0" err="1"/>
                  <a:t>được</a:t>
                </a:r>
                <a:r>
                  <a:rPr lang="en-US" dirty="0"/>
                  <a:t> </a:t>
                </a:r>
                <a:r>
                  <a:rPr lang="en-US" dirty="0" err="1"/>
                  <a:t>áp</a:t>
                </a:r>
                <a:r>
                  <a:rPr lang="en-US" dirty="0"/>
                  <a:t> </a:t>
                </a:r>
                <a:r>
                  <a:rPr lang="en-US" dirty="0" err="1"/>
                  <a:t>dụng</a:t>
                </a:r>
                <a:r>
                  <a:rPr lang="en-US" dirty="0"/>
                  <a:t> </a:t>
                </a:r>
                <a:r>
                  <a:rPr lang="en-US" dirty="0" err="1"/>
                  <a:t>riêng</a:t>
                </a:r>
                <a:r>
                  <a:rPr lang="en-US" dirty="0"/>
                  <a:t> </a:t>
                </a:r>
                <a:r>
                  <a:rPr lang="en-US" dirty="0" err="1"/>
                  <a:t>cho</a:t>
                </a:r>
                <a:r>
                  <a:rPr lang="en-US" dirty="0"/>
                  <a:t> </a:t>
                </a:r>
                <a:r>
                  <a:rPr lang="en-US" dirty="0" err="1"/>
                  <a:t>từng</a:t>
                </a:r>
                <a:r>
                  <a:rPr lang="en-US" dirty="0"/>
                  <a:t> </a:t>
                </a:r>
                <a:r>
                  <a:rPr lang="en-US" dirty="0" smtClean="0"/>
                  <a:t>channel</a:t>
                </a:r>
              </a:p>
              <a:p>
                <a:pPr lvl="2"/>
                <a:endParaRPr lang="en-US" dirty="0"/>
              </a:p>
              <a:p>
                <a:r>
                  <a:rPr lang="en-US" dirty="0" err="1"/>
                  <a:t>Khi</a:t>
                </a:r>
                <a:r>
                  <a:rPr lang="en-US" dirty="0"/>
                  <a:t> </a:t>
                </a:r>
                <a:r>
                  <a:rPr lang="en-US" dirty="0" err="1"/>
                  <a:t>dự</a:t>
                </a:r>
                <a:r>
                  <a:rPr lang="en-US" dirty="0"/>
                  <a:t> </a:t>
                </a:r>
                <a:r>
                  <a:rPr lang="en-US" dirty="0" err="1"/>
                  <a:t>đoán</a:t>
                </a:r>
                <a:endParaRPr lang="en-US" dirty="0"/>
              </a:p>
              <a:p>
                <a:pPr lvl="1"/>
                <a:r>
                  <a:rPr lang="en-US" dirty="0" err="1"/>
                  <a:t>Khác</a:t>
                </a:r>
                <a:r>
                  <a:rPr lang="en-US" dirty="0"/>
                  <a:t> </a:t>
                </a:r>
                <a:r>
                  <a:rPr lang="en-US" dirty="0" err="1"/>
                  <a:t>với</a:t>
                </a:r>
                <a:r>
                  <a:rPr lang="en-US" dirty="0"/>
                  <a:t> </a:t>
                </a:r>
                <a:r>
                  <a:rPr lang="en-US" dirty="0" err="1"/>
                  <a:t>khi</a:t>
                </a:r>
                <a:r>
                  <a:rPr lang="en-US" dirty="0"/>
                  <a:t> </a:t>
                </a:r>
                <a:r>
                  <a:rPr lang="en-US" dirty="0" err="1"/>
                  <a:t>huấn</a:t>
                </a:r>
                <a:r>
                  <a:rPr lang="en-US" dirty="0"/>
                  <a:t> </a:t>
                </a:r>
                <a:r>
                  <a:rPr lang="en-US" dirty="0" err="1"/>
                  <a:t>luyện</a:t>
                </a:r>
                <a:r>
                  <a:rPr lang="en-US" dirty="0"/>
                  <a:t>, </a:t>
                </a:r>
                <a:r>
                  <a:rPr lang="en-US" dirty="0" err="1"/>
                  <a:t>đôi</a:t>
                </a:r>
                <a:r>
                  <a:rPr lang="en-US" dirty="0"/>
                  <a:t> </a:t>
                </a:r>
                <a:r>
                  <a:rPr lang="en-US" dirty="0" err="1"/>
                  <a:t>khi</a:t>
                </a:r>
                <a:r>
                  <a:rPr lang="en-US" dirty="0"/>
                  <a:t> </a:t>
                </a:r>
                <a:r>
                  <a:rPr lang="en-US" dirty="0" err="1"/>
                  <a:t>chỉ</a:t>
                </a:r>
                <a:r>
                  <a:rPr lang="en-US" dirty="0"/>
                  <a:t> </a:t>
                </a:r>
                <a:r>
                  <a:rPr lang="en-US" dirty="0" err="1"/>
                  <a:t>dự</a:t>
                </a:r>
                <a:r>
                  <a:rPr lang="en-US" dirty="0"/>
                  <a:t> </a:t>
                </a:r>
                <a:r>
                  <a:rPr lang="en-US" dirty="0" err="1"/>
                  <a:t>đoán</a:t>
                </a:r>
                <a:r>
                  <a:rPr lang="en-US" dirty="0"/>
                  <a:t> </a:t>
                </a:r>
                <a:r>
                  <a:rPr lang="en-US" dirty="0" err="1"/>
                  <a:t>trên</a:t>
                </a:r>
                <a:r>
                  <a:rPr lang="en-US" dirty="0"/>
                  <a:t> 1 sample, </a:t>
                </a:r>
                <a:r>
                  <a:rPr lang="en-US" dirty="0" err="1"/>
                  <a:t>nên</a:t>
                </a:r>
                <a:r>
                  <a:rPr lang="en-US" dirty="0"/>
                  <a:t> </a:t>
                </a:r>
                <a:r>
                  <a:rPr lang="en-US" dirty="0" err="1"/>
                  <a:t>không</a:t>
                </a:r>
                <a:r>
                  <a:rPr lang="en-US" dirty="0"/>
                  <a:t> </a:t>
                </a:r>
                <a:r>
                  <a:rPr lang="en-US" dirty="0" err="1"/>
                  <a:t>thể</a:t>
                </a:r>
                <a:r>
                  <a:rPr lang="en-US" dirty="0"/>
                  <a:t> </a:t>
                </a:r>
                <a:r>
                  <a:rPr lang="en-US" dirty="0" err="1"/>
                  <a:t>tính</a:t>
                </a:r>
                <a:r>
                  <a:rPr lang="en-US" dirty="0"/>
                  <a:t> mean </a:t>
                </a:r>
                <a:r>
                  <a:rPr lang="en-US" dirty="0" err="1"/>
                  <a:t>và</a:t>
                </a:r>
                <a:r>
                  <a:rPr lang="en-US" dirty="0"/>
                  <a:t> sigma</a:t>
                </a:r>
              </a:p>
              <a:p>
                <a:pPr lvl="1"/>
                <a:r>
                  <a:rPr lang="en-US" dirty="0"/>
                  <a:t>Do </a:t>
                </a:r>
                <a:r>
                  <a:rPr lang="en-US" dirty="0" err="1"/>
                  <a:t>đó</a:t>
                </a:r>
                <a:r>
                  <a:rPr lang="en-US" dirty="0"/>
                  <a:t> mean </a:t>
                </a:r>
                <a:r>
                  <a:rPr lang="en-US" dirty="0" err="1"/>
                  <a:t>và</a:t>
                </a:r>
                <a:r>
                  <a:rPr lang="en-US" dirty="0"/>
                  <a:t> sigma </a:t>
                </a:r>
                <a:r>
                  <a:rPr lang="en-US" dirty="0" err="1"/>
                  <a:t>được</a:t>
                </a:r>
                <a:r>
                  <a:rPr lang="en-US" dirty="0"/>
                  <a:t> </a:t>
                </a:r>
                <a:r>
                  <a:rPr lang="en-US" dirty="0" err="1"/>
                  <a:t>tính</a:t>
                </a:r>
                <a:r>
                  <a:rPr lang="en-US" dirty="0"/>
                  <a:t> </a:t>
                </a:r>
                <a:r>
                  <a:rPr lang="en-US" dirty="0" err="1"/>
                  <a:t>dự</a:t>
                </a:r>
                <a:r>
                  <a:rPr lang="en-US" dirty="0"/>
                  <a:t> </a:t>
                </a:r>
                <a:r>
                  <a:rPr lang="en-US" dirty="0" err="1"/>
                  <a:t>trên</a:t>
                </a:r>
                <a:r>
                  <a:rPr lang="en-US" dirty="0"/>
                  <a:t> </a:t>
                </a:r>
                <a:r>
                  <a:rPr lang="en-US" dirty="0" err="1"/>
                  <a:t>thống</a:t>
                </a:r>
                <a:r>
                  <a:rPr lang="en-US" dirty="0"/>
                  <a:t> </a:t>
                </a:r>
                <a:r>
                  <a:rPr lang="en-US" dirty="0" err="1"/>
                  <a:t>kê</a:t>
                </a:r>
                <a:r>
                  <a:rPr lang="en-US" dirty="0"/>
                  <a:t> </a:t>
                </a:r>
                <a:r>
                  <a:rPr lang="en-US" dirty="0" err="1"/>
                  <a:t>trên</a:t>
                </a:r>
                <a:r>
                  <a:rPr lang="en-US" dirty="0"/>
                  <a:t> </a:t>
                </a:r>
                <a:r>
                  <a:rPr lang="en-US" dirty="0" err="1"/>
                  <a:t>tập</a:t>
                </a:r>
                <a:r>
                  <a:rPr lang="en-US" dirty="0"/>
                  <a:t> </a:t>
                </a:r>
                <a:r>
                  <a:rPr lang="en-US" dirty="0" err="1"/>
                  <a:t>huấn</a:t>
                </a:r>
                <a:r>
                  <a:rPr lang="en-US" dirty="0"/>
                  <a:t> </a:t>
                </a:r>
                <a:r>
                  <a:rPr lang="en-US" dirty="0" err="1" smtClean="0"/>
                  <a:t>luyện</a:t>
                </a: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type="body" idx="1"/>
              </p:nvPr>
            </p:nvSpPr>
            <p:spPr>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829573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Residual </a:t>
            </a:r>
            <a:r>
              <a:rPr lang="en-US" dirty="0" smtClean="0"/>
              <a:t>block</a:t>
            </a:r>
            <a:endParaRPr lang="en-US" dirty="0"/>
          </a:p>
        </p:txBody>
      </p:sp>
      <p:sp>
        <p:nvSpPr>
          <p:cNvPr id="3" name="Text Placeholder 2"/>
          <p:cNvSpPr>
            <a:spLocks noGrp="1"/>
          </p:cNvSpPr>
          <p:nvPr>
            <p:ph type="body" idx="1"/>
          </p:nvPr>
        </p:nvSpPr>
        <p:spPr>
          <a:xfrm>
            <a:off x="310896" y="676656"/>
            <a:ext cx="4229759" cy="3967800"/>
          </a:xfrm>
        </p:spPr>
        <p:txBody>
          <a:bodyPr/>
          <a:lstStyle/>
          <a:p>
            <a:r>
              <a:rPr lang="en-US" dirty="0" err="1"/>
              <a:t>Một</a:t>
            </a:r>
            <a:r>
              <a:rPr lang="en-US" dirty="0"/>
              <a:t> </a:t>
            </a:r>
            <a:r>
              <a:rPr lang="en-US" dirty="0" err="1"/>
              <a:t>mô</a:t>
            </a:r>
            <a:r>
              <a:rPr lang="en-US" dirty="0"/>
              <a:t> </a:t>
            </a:r>
            <a:r>
              <a:rPr lang="en-US" dirty="0" err="1"/>
              <a:t>hình</a:t>
            </a:r>
            <a:r>
              <a:rPr lang="en-US" dirty="0"/>
              <a:t> </a:t>
            </a:r>
            <a:r>
              <a:rPr lang="en-US" dirty="0" err="1"/>
              <a:t>lớn</a:t>
            </a:r>
            <a:r>
              <a:rPr lang="en-US" dirty="0"/>
              <a:t> </a:t>
            </a:r>
            <a:r>
              <a:rPr lang="en-US" dirty="0" err="1"/>
              <a:t>hơn</a:t>
            </a:r>
            <a:r>
              <a:rPr lang="en-US" dirty="0"/>
              <a:t> </a:t>
            </a:r>
            <a:r>
              <a:rPr lang="en-US" dirty="0" err="1"/>
              <a:t>không</a:t>
            </a:r>
            <a:r>
              <a:rPr lang="en-US" dirty="0"/>
              <a:t> </a:t>
            </a:r>
            <a:r>
              <a:rPr lang="en-US" dirty="0" err="1"/>
              <a:t>đảm</a:t>
            </a:r>
            <a:r>
              <a:rPr lang="en-US" dirty="0"/>
              <a:t> </a:t>
            </a:r>
            <a:r>
              <a:rPr lang="en-US" dirty="0" err="1"/>
              <a:t>bảo</a:t>
            </a:r>
            <a:r>
              <a:rPr lang="en-US" dirty="0"/>
              <a:t> </a:t>
            </a:r>
            <a:r>
              <a:rPr lang="en-US" dirty="0" err="1"/>
              <a:t>cho</a:t>
            </a:r>
            <a:r>
              <a:rPr lang="en-US" dirty="0"/>
              <a:t> </a:t>
            </a:r>
            <a:r>
              <a:rPr lang="en-US" dirty="0" err="1"/>
              <a:t>một</a:t>
            </a:r>
            <a:r>
              <a:rPr lang="en-US" dirty="0"/>
              <a:t> </a:t>
            </a:r>
            <a:r>
              <a:rPr lang="en-US" dirty="0" err="1"/>
              <a:t>kết</a:t>
            </a:r>
            <a:r>
              <a:rPr lang="en-US" dirty="0"/>
              <a:t> </a:t>
            </a:r>
            <a:r>
              <a:rPr lang="en-US" dirty="0" err="1"/>
              <a:t>quả</a:t>
            </a:r>
            <a:r>
              <a:rPr lang="en-US" dirty="0"/>
              <a:t> </a:t>
            </a:r>
            <a:r>
              <a:rPr lang="en-US" dirty="0" err="1"/>
              <a:t>tốt</a:t>
            </a:r>
            <a:r>
              <a:rPr lang="en-US" dirty="0"/>
              <a:t> </a:t>
            </a:r>
            <a:r>
              <a:rPr lang="en-US" dirty="0" err="1"/>
              <a:t>hơn</a:t>
            </a:r>
            <a:r>
              <a:rPr lang="en-US" dirty="0"/>
              <a:t>.</a:t>
            </a:r>
          </a:p>
          <a:p>
            <a:endParaRPr lang="en-US" dirty="0"/>
          </a:p>
          <a:p>
            <a:r>
              <a:rPr lang="en-US" dirty="0" err="1"/>
              <a:t>Để</a:t>
            </a:r>
            <a:r>
              <a:rPr lang="en-US" dirty="0"/>
              <a:t> </a:t>
            </a:r>
            <a:r>
              <a:rPr lang="en-US" dirty="0" err="1"/>
              <a:t>đảm</a:t>
            </a:r>
            <a:r>
              <a:rPr lang="en-US" dirty="0"/>
              <a:t> </a:t>
            </a:r>
            <a:r>
              <a:rPr lang="en-US" dirty="0" err="1"/>
              <a:t>bảo</a:t>
            </a:r>
            <a:r>
              <a:rPr lang="en-US" dirty="0"/>
              <a:t> </a:t>
            </a:r>
            <a:r>
              <a:rPr lang="en-US" dirty="0" err="1"/>
              <a:t>việc</a:t>
            </a:r>
            <a:r>
              <a:rPr lang="en-US" dirty="0"/>
              <a:t> </a:t>
            </a:r>
            <a:r>
              <a:rPr lang="en-US" dirty="0" err="1"/>
              <a:t>tăng</a:t>
            </a:r>
            <a:r>
              <a:rPr lang="en-US" dirty="0"/>
              <a:t> </a:t>
            </a:r>
            <a:r>
              <a:rPr lang="en-US" dirty="0" err="1"/>
              <a:t>kích</a:t>
            </a:r>
            <a:r>
              <a:rPr lang="en-US" dirty="0"/>
              <a:t> </a:t>
            </a:r>
            <a:r>
              <a:rPr lang="en-US" dirty="0" err="1"/>
              <a:t>thước</a:t>
            </a:r>
            <a:r>
              <a:rPr lang="en-US" dirty="0"/>
              <a:t> </a:t>
            </a:r>
            <a:r>
              <a:rPr lang="en-US" dirty="0" err="1"/>
              <a:t>mô</a:t>
            </a:r>
            <a:r>
              <a:rPr lang="en-US" dirty="0"/>
              <a:t> </a:t>
            </a:r>
            <a:r>
              <a:rPr lang="en-US" dirty="0" err="1"/>
              <a:t>hình</a:t>
            </a:r>
            <a:r>
              <a:rPr lang="en-US" dirty="0"/>
              <a:t> </a:t>
            </a:r>
            <a:r>
              <a:rPr lang="en-US" dirty="0" err="1"/>
              <a:t>sẽ</a:t>
            </a:r>
            <a:r>
              <a:rPr lang="en-US" dirty="0"/>
              <a:t> </a:t>
            </a:r>
            <a:r>
              <a:rPr lang="en-US" dirty="0" err="1"/>
              <a:t>giúp</a:t>
            </a:r>
            <a:r>
              <a:rPr lang="en-US" dirty="0"/>
              <a:t> </a:t>
            </a:r>
            <a:r>
              <a:rPr lang="en-US" dirty="0" err="1"/>
              <a:t>ích</a:t>
            </a:r>
            <a:r>
              <a:rPr lang="en-US" dirty="0"/>
              <a:t>, </a:t>
            </a:r>
            <a:r>
              <a:rPr lang="en-US" dirty="0" err="1"/>
              <a:t>một</a:t>
            </a:r>
            <a:r>
              <a:rPr lang="en-US" dirty="0"/>
              <a:t> block </a:t>
            </a:r>
            <a:r>
              <a:rPr lang="en-US" dirty="0" err="1"/>
              <a:t>có</a:t>
            </a:r>
            <a:r>
              <a:rPr lang="en-US" dirty="0"/>
              <a:t> </a:t>
            </a:r>
            <a:r>
              <a:rPr lang="en-US" dirty="0" err="1"/>
              <a:t>khả</a:t>
            </a:r>
            <a:r>
              <a:rPr lang="en-US" dirty="0"/>
              <a:t> </a:t>
            </a:r>
            <a:r>
              <a:rPr lang="en-US" dirty="0" err="1"/>
              <a:t>năng</a:t>
            </a:r>
            <a:r>
              <a:rPr lang="en-US" dirty="0"/>
              <a:t> </a:t>
            </a:r>
            <a:r>
              <a:rPr lang="en-US" dirty="0" err="1"/>
              <a:t>trở</a:t>
            </a:r>
            <a:r>
              <a:rPr lang="en-US" dirty="0"/>
              <a:t> </a:t>
            </a:r>
            <a:r>
              <a:rPr lang="en-US" dirty="0" err="1"/>
              <a:t>thành</a:t>
            </a:r>
            <a:r>
              <a:rPr lang="en-US" dirty="0"/>
              <a:t> 1 </a:t>
            </a:r>
            <a:r>
              <a:rPr lang="en-US" dirty="0" err="1"/>
              <a:t>hàm</a:t>
            </a:r>
            <a:r>
              <a:rPr lang="en-US" dirty="0"/>
              <a:t> </a:t>
            </a:r>
            <a:r>
              <a:rPr lang="en-US" dirty="0" err="1"/>
              <a:t>nguyên</a:t>
            </a:r>
            <a:r>
              <a:rPr lang="en-US" dirty="0"/>
              <a:t> </a:t>
            </a:r>
            <a:r>
              <a:rPr lang="en-US" dirty="0" err="1"/>
              <a:t>mẫu</a:t>
            </a:r>
            <a:r>
              <a:rPr lang="en-US" dirty="0"/>
              <a:t> (identity function) </a:t>
            </a:r>
            <a:r>
              <a:rPr lang="en-US" dirty="0" err="1"/>
              <a:t>ra</a:t>
            </a:r>
            <a:r>
              <a:rPr lang="en-US" dirty="0"/>
              <a:t> </a:t>
            </a:r>
            <a:r>
              <a:rPr lang="en-US" dirty="0" err="1"/>
              <a:t>đời</a:t>
            </a:r>
            <a:r>
              <a:rPr lang="en-US" dirty="0"/>
              <a:t>: residual block.</a:t>
            </a:r>
          </a:p>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5" name="Picture 4"/>
          <p:cNvPicPr>
            <a:picLocks noChangeAspect="1"/>
          </p:cNvPicPr>
          <p:nvPr/>
        </p:nvPicPr>
        <p:blipFill>
          <a:blip r:embed="rId2"/>
          <a:stretch>
            <a:fillRect/>
          </a:stretch>
        </p:blipFill>
        <p:spPr>
          <a:xfrm>
            <a:off x="4541409" y="1083542"/>
            <a:ext cx="4290841" cy="3365017"/>
          </a:xfrm>
          <a:prstGeom prst="rect">
            <a:avLst/>
          </a:prstGeom>
        </p:spPr>
      </p:pic>
    </p:spTree>
    <p:extLst>
      <p:ext uri="{BB962C8B-B14F-4D97-AF65-F5344CB8AC3E}">
        <p14:creationId xmlns:p14="http://schemas.microsoft.com/office/powerpoint/2010/main" val="3947434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ResNet</a:t>
            </a:r>
            <a:endParaRPr lang="en-US" dirty="0"/>
          </a:p>
        </p:txBody>
      </p:sp>
      <p:sp>
        <p:nvSpPr>
          <p:cNvPr id="7" name="Text Placeholder 6"/>
          <p:cNvSpPr>
            <a:spLocks noGrp="1"/>
          </p:cNvSpPr>
          <p:nvPr>
            <p:ph type="body" idx="1"/>
          </p:nvPr>
        </p:nvSpPr>
        <p:spPr>
          <a:xfrm>
            <a:off x="310896" y="676656"/>
            <a:ext cx="7025420" cy="2212318"/>
          </a:xfrm>
        </p:spPr>
        <p:txBody>
          <a:bodyPr>
            <a:normAutofit/>
          </a:bodyPr>
          <a:lstStyle/>
          <a:p>
            <a:r>
              <a:rPr lang="en-US" dirty="0" err="1" smtClean="0"/>
              <a:t>ResNet</a:t>
            </a:r>
            <a:r>
              <a:rPr lang="en-US" dirty="0" smtClean="0"/>
              <a:t> </a:t>
            </a:r>
            <a:r>
              <a:rPr lang="en-US" dirty="0" err="1"/>
              <a:t>hợp</a:t>
            </a:r>
            <a:r>
              <a:rPr lang="en-US" dirty="0"/>
              <a:t> </a:t>
            </a:r>
            <a:r>
              <a:rPr lang="en-US" dirty="0" err="1"/>
              <a:t>thành</a:t>
            </a:r>
            <a:r>
              <a:rPr lang="en-US" dirty="0"/>
              <a:t> </a:t>
            </a:r>
            <a:r>
              <a:rPr lang="en-US" dirty="0" err="1"/>
              <a:t>từ</a:t>
            </a:r>
            <a:r>
              <a:rPr lang="en-US" dirty="0"/>
              <a:t> </a:t>
            </a:r>
            <a:r>
              <a:rPr lang="en-US" dirty="0" err="1"/>
              <a:t>nhiều</a:t>
            </a:r>
            <a:r>
              <a:rPr lang="en-US" dirty="0"/>
              <a:t> Residual block</a:t>
            </a:r>
          </a:p>
          <a:p>
            <a:endParaRPr lang="en-US" dirty="0"/>
          </a:p>
          <a:p>
            <a:r>
              <a:rPr lang="en-US" dirty="0" err="1"/>
              <a:t>Mô</a:t>
            </a:r>
            <a:r>
              <a:rPr lang="en-US" dirty="0"/>
              <a:t> </a:t>
            </a:r>
            <a:r>
              <a:rPr lang="en-US" dirty="0" err="1"/>
              <a:t>hình</a:t>
            </a:r>
            <a:r>
              <a:rPr lang="en-US" dirty="0"/>
              <a:t> </a:t>
            </a:r>
            <a:r>
              <a:rPr lang="en-US" dirty="0" err="1"/>
              <a:t>ResNet</a:t>
            </a:r>
            <a:r>
              <a:rPr lang="en-US" dirty="0"/>
              <a:t> </a:t>
            </a:r>
            <a:r>
              <a:rPr lang="en-US" dirty="0" err="1"/>
              <a:t>đã</a:t>
            </a:r>
            <a:r>
              <a:rPr lang="en-US" dirty="0"/>
              <a:t> </a:t>
            </a:r>
            <a:r>
              <a:rPr lang="en-US" dirty="0" err="1"/>
              <a:t>thắng</a:t>
            </a:r>
            <a:r>
              <a:rPr lang="en-US" dirty="0"/>
              <a:t> </a:t>
            </a:r>
            <a:r>
              <a:rPr lang="en-US" dirty="0" err="1"/>
              <a:t>cuộc</a:t>
            </a:r>
            <a:r>
              <a:rPr lang="en-US" dirty="0"/>
              <a:t> </a:t>
            </a:r>
            <a:r>
              <a:rPr lang="en-US" dirty="0" err="1"/>
              <a:t>thi</a:t>
            </a:r>
            <a:r>
              <a:rPr lang="en-US" dirty="0"/>
              <a:t> ImageNet Large Scale Visual Recognition </a:t>
            </a:r>
            <a:r>
              <a:rPr lang="en-US" dirty="0" err="1"/>
              <a:t>năm</a:t>
            </a:r>
            <a:r>
              <a:rPr lang="en-US" dirty="0"/>
              <a:t> 2015.</a:t>
            </a:r>
          </a:p>
          <a:p>
            <a:endParaRPr lang="en-US" dirty="0"/>
          </a:p>
        </p:txBody>
      </p:sp>
      <p:pic>
        <p:nvPicPr>
          <p:cNvPr id="5" name="Picture 4"/>
          <p:cNvPicPr>
            <a:picLocks noChangeAspect="1"/>
          </p:cNvPicPr>
          <p:nvPr/>
        </p:nvPicPr>
        <p:blipFill>
          <a:blip r:embed="rId3"/>
          <a:stretch>
            <a:fillRect/>
          </a:stretch>
        </p:blipFill>
        <p:spPr>
          <a:xfrm>
            <a:off x="6919961" y="562100"/>
            <a:ext cx="1442310" cy="4415901"/>
          </a:xfrm>
          <a:prstGeom prst="rect">
            <a:avLst/>
          </a:prstGeom>
        </p:spPr>
      </p:pic>
    </p:spTree>
    <p:extLst>
      <p:ext uri="{BB962C8B-B14F-4D97-AF65-F5344CB8AC3E}">
        <p14:creationId xmlns:p14="http://schemas.microsoft.com/office/powerpoint/2010/main" val="21629518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dirty="0"/>
              <a:t>Phần </a:t>
            </a:r>
            <a:r>
              <a:rPr lang="en-US" dirty="0"/>
              <a:t>4</a:t>
            </a:r>
            <a:r>
              <a:rPr lang="vi-VN" dirty="0"/>
              <a:t>: </a:t>
            </a:r>
            <a:r>
              <a:rPr lang="en-US" dirty="0" err="1"/>
              <a:t>Tăng</a:t>
            </a:r>
            <a:r>
              <a:rPr lang="en-US" dirty="0"/>
              <a:t> </a:t>
            </a:r>
            <a:r>
              <a:rPr lang="en-US" dirty="0" err="1"/>
              <a:t>cường</a:t>
            </a:r>
            <a:r>
              <a:rPr lang="en-US" dirty="0"/>
              <a:t> </a:t>
            </a:r>
            <a:r>
              <a:rPr lang="en-US" dirty="0" err="1"/>
              <a:t>ảnh</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3558569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Augmentation </a:t>
            </a:r>
            <a:r>
              <a:rPr lang="en-US" dirty="0" err="1"/>
              <a:t>để</a:t>
            </a:r>
            <a:r>
              <a:rPr lang="en-US" dirty="0"/>
              <a:t> </a:t>
            </a:r>
            <a:r>
              <a:rPr lang="en-US" dirty="0" err="1"/>
              <a:t>làm</a:t>
            </a:r>
            <a:r>
              <a:rPr lang="en-US" dirty="0"/>
              <a:t> </a:t>
            </a:r>
            <a:r>
              <a:rPr lang="en-US" dirty="0" err="1"/>
              <a:t>gì</a:t>
            </a:r>
            <a:r>
              <a:rPr lang="en-US" dirty="0"/>
              <a:t>?</a:t>
            </a:r>
          </a:p>
        </p:txBody>
      </p:sp>
      <p:sp>
        <p:nvSpPr>
          <p:cNvPr id="3" name="Content Placeholder 2"/>
          <p:cNvSpPr>
            <a:spLocks noGrp="1"/>
          </p:cNvSpPr>
          <p:nvPr>
            <p:ph type="body" idx="1"/>
          </p:nvPr>
        </p:nvSpPr>
        <p:spPr/>
        <p:txBody>
          <a:bodyPr/>
          <a:lstStyle/>
          <a:p>
            <a:r>
              <a:rPr lang="en-US" dirty="0" err="1"/>
              <a:t>Tổng</a:t>
            </a:r>
            <a:r>
              <a:rPr lang="en-US" dirty="0"/>
              <a:t> </a:t>
            </a:r>
            <a:r>
              <a:rPr lang="en-US" dirty="0" err="1"/>
              <a:t>quát</a:t>
            </a:r>
            <a:r>
              <a:rPr lang="en-US" dirty="0"/>
              <a:t> model (generalization), </a:t>
            </a:r>
            <a:r>
              <a:rPr lang="en-US" dirty="0" err="1"/>
              <a:t>tránh</a:t>
            </a:r>
            <a:r>
              <a:rPr lang="en-US" dirty="0"/>
              <a:t> </a:t>
            </a:r>
            <a:r>
              <a:rPr lang="en-US" dirty="0" err="1"/>
              <a:t>overfit</a:t>
            </a:r>
            <a:r>
              <a:rPr lang="en-US" dirty="0"/>
              <a:t> </a:t>
            </a:r>
            <a:r>
              <a:rPr lang="en-US" dirty="0" err="1"/>
              <a:t>trên</a:t>
            </a:r>
            <a:r>
              <a:rPr lang="en-US" dirty="0"/>
              <a:t> </a:t>
            </a:r>
            <a:r>
              <a:rPr lang="en-US" dirty="0" err="1"/>
              <a:t>tập</a:t>
            </a:r>
            <a:r>
              <a:rPr lang="en-US" dirty="0"/>
              <a:t> train.</a:t>
            </a:r>
          </a:p>
          <a:p>
            <a:endParaRPr lang="en-US" dirty="0"/>
          </a:p>
          <a:p>
            <a:r>
              <a:rPr lang="en-US" dirty="0" err="1"/>
              <a:t>Các</a:t>
            </a:r>
            <a:r>
              <a:rPr lang="en-US" dirty="0"/>
              <a:t> </a:t>
            </a:r>
            <a:r>
              <a:rPr lang="en-US" dirty="0" err="1"/>
              <a:t>loại</a:t>
            </a:r>
            <a:r>
              <a:rPr lang="en-US" dirty="0"/>
              <a:t> augmentation </a:t>
            </a:r>
            <a:r>
              <a:rPr lang="en-US" dirty="0" err="1"/>
              <a:t>cơ</a:t>
            </a:r>
            <a:r>
              <a:rPr lang="en-US" dirty="0"/>
              <a:t> </a:t>
            </a:r>
            <a:r>
              <a:rPr lang="en-US" dirty="0" err="1"/>
              <a:t>bản</a:t>
            </a:r>
            <a:r>
              <a:rPr lang="en-US" dirty="0"/>
              <a:t>:</a:t>
            </a:r>
          </a:p>
          <a:p>
            <a:pPr lvl="1"/>
            <a:r>
              <a:rPr lang="en-US" dirty="0"/>
              <a:t>Flip </a:t>
            </a:r>
          </a:p>
          <a:p>
            <a:pPr lvl="1"/>
            <a:r>
              <a:rPr lang="en-US" dirty="0"/>
              <a:t>Crop</a:t>
            </a:r>
          </a:p>
          <a:p>
            <a:pPr lvl="1"/>
            <a:r>
              <a:rPr lang="en-US" dirty="0"/>
              <a:t>Rotate</a:t>
            </a:r>
          </a:p>
          <a:p>
            <a:pPr lvl="1"/>
            <a:r>
              <a:rPr lang="en-US" dirty="0"/>
              <a:t>Color Jitter</a:t>
            </a:r>
          </a:p>
        </p:txBody>
      </p:sp>
    </p:spTree>
    <p:extLst>
      <p:ext uri="{BB962C8B-B14F-4D97-AF65-F5344CB8AC3E}">
        <p14:creationId xmlns:p14="http://schemas.microsoft.com/office/powerpoint/2010/main" val="3933308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Rotate</a:t>
            </a:r>
            <a:endParaRPr lang="en-US" dirty="0"/>
          </a:p>
        </p:txBody>
      </p:sp>
      <p:sp>
        <p:nvSpPr>
          <p:cNvPr id="3" name="Text Placeholder 2"/>
          <p:cNvSpPr>
            <a:spLocks noGrp="1"/>
          </p:cNvSpPr>
          <p:nvPr>
            <p:ph type="body" idx="1"/>
          </p:nvPr>
        </p:nvSpPr>
        <p:spPr/>
        <p:txBody>
          <a:bodyPr/>
          <a:lstStyle/>
          <a:p>
            <a:endParaRPr lang="en-US"/>
          </a:p>
        </p:txBody>
      </p:sp>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531329" y="1678503"/>
            <a:ext cx="1592263" cy="2112962"/>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5556" y="1717372"/>
            <a:ext cx="1591505" cy="2113717"/>
          </a:xfrm>
          <a:prstGeom prst="rect">
            <a:avLst/>
          </a:prstGeom>
        </p:spPr>
      </p:pic>
    </p:spTree>
    <p:extLst>
      <p:ext uri="{BB962C8B-B14F-4D97-AF65-F5344CB8AC3E}">
        <p14:creationId xmlns:p14="http://schemas.microsoft.com/office/powerpoint/2010/main" val="636047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Giảng viên và Trợ giảng</a:t>
            </a:r>
            <a:endParaRPr/>
          </a:p>
        </p:txBody>
      </p:sp>
      <p:sp>
        <p:nvSpPr>
          <p:cNvPr id="158" name="Google Shape;158;p2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159" name="Google Shape;159;p25"/>
          <p:cNvPicPr preferRelativeResize="0"/>
          <p:nvPr/>
        </p:nvPicPr>
        <p:blipFill rotWithShape="1">
          <a:blip r:embed="rId3">
            <a:alphaModFix/>
          </a:blip>
          <a:srcRect b="21228"/>
          <a:stretch/>
        </p:blipFill>
        <p:spPr>
          <a:xfrm>
            <a:off x="1351250" y="1819300"/>
            <a:ext cx="2372100" cy="1052225"/>
          </a:xfrm>
          <a:prstGeom prst="rect">
            <a:avLst/>
          </a:prstGeom>
          <a:noFill/>
          <a:ln>
            <a:noFill/>
          </a:ln>
        </p:spPr>
      </p:pic>
      <p:sp>
        <p:nvSpPr>
          <p:cNvPr id="160" name="Google Shape;160;p25"/>
          <p:cNvSpPr txBox="1"/>
          <p:nvPr/>
        </p:nvSpPr>
        <p:spPr>
          <a:xfrm>
            <a:off x="3946200" y="1978713"/>
            <a:ext cx="4179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 </a:t>
            </a:r>
            <a:r>
              <a:rPr lang="en" u="sng">
                <a:solidFill>
                  <a:schemeClr val="hlink"/>
                </a:solidFill>
                <a:hlinkClick r:id="rId4"/>
              </a:rPr>
              <a:t>https://www.facebook.com/tqkhai2705/</a:t>
            </a:r>
            <a:endParaRPr>
              <a:solidFill>
                <a:srgbClr val="0B5394"/>
              </a:solidFill>
            </a:endParaRPr>
          </a:p>
          <a:p>
            <a:pPr marL="0" lvl="0" indent="0" algn="l" rtl="0">
              <a:spcBef>
                <a:spcPts val="0"/>
              </a:spcBef>
              <a:spcAft>
                <a:spcPts val="0"/>
              </a:spcAft>
              <a:buNone/>
            </a:pPr>
            <a:r>
              <a:rPr lang="en">
                <a:solidFill>
                  <a:srgbClr val="0B5394"/>
                </a:solidFill>
              </a:rPr>
              <a:t>Email: </a:t>
            </a:r>
            <a:r>
              <a:rPr lang="en" u="sng">
                <a:solidFill>
                  <a:schemeClr val="hlink"/>
                </a:solidFill>
                <a:hlinkClick r:id="rId5"/>
              </a:rPr>
              <a:t>tqkhai0527@gmail.com</a:t>
            </a:r>
            <a:r>
              <a:rPr lang="en">
                <a:solidFill>
                  <a:srgbClr val="0B5394"/>
                </a:solidFill>
              </a:rPr>
              <a:t> </a:t>
            </a:r>
            <a:endParaRPr>
              <a:solidFill>
                <a:srgbClr val="0B5394"/>
              </a:solidFill>
            </a:endParaRPr>
          </a:p>
        </p:txBody>
      </p:sp>
      <p:sp>
        <p:nvSpPr>
          <p:cNvPr id="161" name="Google Shape;161;p25"/>
          <p:cNvSpPr txBox="1"/>
          <p:nvPr/>
        </p:nvSpPr>
        <p:spPr>
          <a:xfrm>
            <a:off x="3417463" y="3461225"/>
            <a:ext cx="4179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Giảng viên Thỉnh giảng: TS. Huỳnh Đệ Thủ</a:t>
            </a:r>
            <a:endParaRPr>
              <a:solidFill>
                <a:srgbClr val="0B5394"/>
              </a:solidFill>
            </a:endParaRPr>
          </a:p>
          <a:p>
            <a:pPr marL="0" lvl="0" indent="0" algn="l" rtl="0">
              <a:spcBef>
                <a:spcPts val="0"/>
              </a:spcBef>
              <a:spcAft>
                <a:spcPts val="0"/>
              </a:spcAft>
              <a:buNone/>
            </a:pPr>
            <a:r>
              <a:rPr lang="en">
                <a:solidFill>
                  <a:srgbClr val="0B5394"/>
                </a:solidFill>
              </a:rPr>
              <a:t>Facebook: </a:t>
            </a:r>
            <a:r>
              <a:rPr lang="en" u="sng">
                <a:solidFill>
                  <a:schemeClr val="hlink"/>
                </a:solidFill>
                <a:hlinkClick r:id="rId6"/>
              </a:rPr>
              <a:t>https://www.facebook.com/dethu.huynh</a:t>
            </a:r>
            <a:r>
              <a:rPr lang="en">
                <a:solidFill>
                  <a:srgbClr val="0B5394"/>
                </a:solidFill>
              </a:rPr>
              <a:t> </a:t>
            </a:r>
            <a:endParaRPr>
              <a:solidFill>
                <a:srgbClr val="0B5394"/>
              </a:solidFill>
            </a:endParaRPr>
          </a:p>
        </p:txBody>
      </p:sp>
      <p:pic>
        <p:nvPicPr>
          <p:cNvPr id="162" name="Google Shape;162;p25"/>
          <p:cNvPicPr preferRelativeResize="0"/>
          <p:nvPr/>
        </p:nvPicPr>
        <p:blipFill>
          <a:blip r:embed="rId7">
            <a:alphaModFix/>
          </a:blip>
          <a:stretch>
            <a:fillRect/>
          </a:stretch>
        </p:blipFill>
        <p:spPr>
          <a:xfrm>
            <a:off x="1617738" y="3412938"/>
            <a:ext cx="1839101" cy="7121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Flip</a:t>
            </a:r>
            <a:endParaRPr lang="en-US" dirty="0"/>
          </a:p>
        </p:txBody>
      </p:sp>
      <p:sp>
        <p:nvSpPr>
          <p:cNvPr id="3" name="Text Placeholder 2"/>
          <p:cNvSpPr>
            <a:spLocks noGrp="1"/>
          </p:cNvSpPr>
          <p:nvPr>
            <p:ph type="body" idx="1"/>
          </p:nvPr>
        </p:nvSpPr>
        <p:spPr/>
        <p:txBody>
          <a:bodyPr/>
          <a:lstStyle/>
          <a:p>
            <a:endParaRPr lang="en-US"/>
          </a:p>
        </p:txBody>
      </p:sp>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712082" y="1643699"/>
            <a:ext cx="1592263" cy="2112962"/>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5014" y="1643699"/>
            <a:ext cx="1591505" cy="2113717"/>
          </a:xfrm>
          <a:prstGeom prst="rect">
            <a:avLst/>
          </a:prstGeom>
        </p:spPr>
      </p:pic>
    </p:spTree>
    <p:extLst>
      <p:ext uri="{BB962C8B-B14F-4D97-AF65-F5344CB8AC3E}">
        <p14:creationId xmlns:p14="http://schemas.microsoft.com/office/powerpoint/2010/main" val="34871573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Resize</a:t>
            </a:r>
          </a:p>
        </p:txBody>
      </p:sp>
      <p:sp>
        <p:nvSpPr>
          <p:cNvPr id="5" name="Text Placeholder 4"/>
          <p:cNvSpPr>
            <a:spLocks noGrp="1"/>
          </p:cNvSpPr>
          <p:nvPr>
            <p:ph type="body" idx="1"/>
          </p:nvPr>
        </p:nvSpPr>
        <p:spPr/>
        <p:txBody>
          <a:bodyPr/>
          <a:lstStyle/>
          <a:p>
            <a:endParaRPr lang="en-US"/>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9830" y="1589603"/>
            <a:ext cx="1591505" cy="2113717"/>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0580" y="1589603"/>
            <a:ext cx="2113717" cy="2113717"/>
          </a:xfrm>
          <a:prstGeom prst="rect">
            <a:avLst/>
          </a:prstGeom>
        </p:spPr>
      </p:pic>
    </p:spTree>
    <p:extLst>
      <p:ext uri="{BB962C8B-B14F-4D97-AF65-F5344CB8AC3E}">
        <p14:creationId xmlns:p14="http://schemas.microsoft.com/office/powerpoint/2010/main" val="1824233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Jitter</a:t>
            </a:r>
            <a:r>
              <a:rPr lang="fr-FR" dirty="0"/>
              <a:t> </a:t>
            </a:r>
            <a:r>
              <a:rPr lang="fr-FR" dirty="0" err="1"/>
              <a:t>color</a:t>
            </a:r>
            <a:endParaRPr lang="en-US" dirty="0"/>
          </a:p>
        </p:txBody>
      </p:sp>
      <p:sp>
        <p:nvSpPr>
          <p:cNvPr id="5" name="Text Placeholder 4"/>
          <p:cNvSpPr>
            <a:spLocks noGrp="1"/>
          </p:cNvSpPr>
          <p:nvPr>
            <p:ph type="body" idx="1"/>
          </p:nvPr>
        </p:nvSpPr>
        <p:spPr/>
        <p:txBody>
          <a:bodyPr/>
          <a:lstStyle/>
          <a:p>
            <a:endParaRPr lang="en-US"/>
          </a:p>
        </p:txBody>
      </p:sp>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574479" y="1603281"/>
            <a:ext cx="1592263" cy="2114550"/>
          </a:xfr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6800" y="1635323"/>
            <a:ext cx="1652375" cy="2194560"/>
          </a:xfrm>
          <a:prstGeom prst="rect">
            <a:avLst/>
          </a:prstGeom>
        </p:spPr>
      </p:pic>
    </p:spTree>
    <p:extLst>
      <p:ext uri="{BB962C8B-B14F-4D97-AF65-F5344CB8AC3E}">
        <p14:creationId xmlns:p14="http://schemas.microsoft.com/office/powerpoint/2010/main" val="4192740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1: Bài tập và thảo luận</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30734636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dirty="0"/>
              <a:t>Tóm tắt</a:t>
            </a:r>
            <a:endParaRPr dirty="0"/>
          </a:p>
        </p:txBody>
      </p:sp>
      <p:sp>
        <p:nvSpPr>
          <p:cNvPr id="180" name="Google Shape;180;p32"/>
          <p:cNvSpPr txBox="1">
            <a:spLocks noGrp="1"/>
          </p:cNvSpPr>
          <p:nvPr>
            <p:ph type="body" idx="1"/>
          </p:nvPr>
        </p:nvSpPr>
        <p:spPr>
          <a:prstGeom prst="rect">
            <a:avLst/>
          </a:prstGeom>
        </p:spPr>
        <p:txBody>
          <a:bodyPr spcFirstLastPara="1" wrap="square" lIns="91425" tIns="91425" rIns="91425" bIns="91425" anchor="t" anchorCtr="0">
            <a:normAutofit/>
          </a:bodyPr>
          <a:lstStyle/>
          <a:p>
            <a:r>
              <a:rPr lang="fr-FR" dirty="0"/>
              <a:t>Dog cat classification + fine </a:t>
            </a:r>
            <a:r>
              <a:rPr lang="fr-FR" dirty="0" err="1"/>
              <a:t>tuning</a:t>
            </a:r>
            <a:r>
              <a:rPr lang="fr-FR" dirty="0"/>
              <a:t> + augmentation</a:t>
            </a:r>
          </a:p>
          <a:p>
            <a:r>
              <a:rPr lang="fr-FR" dirty="0"/>
              <a:t>Flower classification</a:t>
            </a:r>
          </a:p>
          <a:p>
            <a:r>
              <a:rPr lang="fr-FR" dirty="0"/>
              <a:t>CIFAR classification</a:t>
            </a:r>
            <a:endParaRPr lang="en-US" dirty="0"/>
          </a:p>
          <a:p>
            <a:pPr marL="0" lvl="0" indent="0" algn="l" rtl="0">
              <a:spcBef>
                <a:spcPts val="0"/>
              </a:spcBef>
              <a:spcAft>
                <a:spcPts val="1200"/>
              </a:spcAft>
              <a:buNone/>
            </a:pPr>
            <a:endParaRPr dirty="0"/>
          </a:p>
        </p:txBody>
      </p:sp>
    </p:spTree>
    <p:extLst>
      <p:ext uri="{BB962C8B-B14F-4D97-AF65-F5344CB8AC3E}">
        <p14:creationId xmlns:p14="http://schemas.microsoft.com/office/powerpoint/2010/main" val="33421549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dirty="0"/>
              <a:t>Tóm tắt</a:t>
            </a:r>
            <a:endParaRPr dirty="0"/>
          </a:p>
        </p:txBody>
      </p:sp>
      <p:sp>
        <p:nvSpPr>
          <p:cNvPr id="180" name="Google Shape;180;p32"/>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spTree>
    <p:extLst>
      <p:ext uri="{BB962C8B-B14F-4D97-AF65-F5344CB8AC3E}">
        <p14:creationId xmlns:p14="http://schemas.microsoft.com/office/powerpoint/2010/main" val="744963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Các</a:t>
            </a:r>
            <a:r>
              <a:rPr lang="en-US" dirty="0"/>
              <a:t> </a:t>
            </a:r>
            <a:r>
              <a:rPr lang="en-US" dirty="0" err="1"/>
              <a:t>thuật</a:t>
            </a:r>
            <a:r>
              <a:rPr lang="en-US" dirty="0"/>
              <a:t> </a:t>
            </a:r>
            <a:r>
              <a:rPr lang="en-US" dirty="0" err="1"/>
              <a:t>ngữ</a:t>
            </a:r>
            <a:r>
              <a:rPr lang="en-US" dirty="0"/>
              <a:t> </a:t>
            </a:r>
            <a:r>
              <a:rPr lang="en-US" dirty="0" err="1"/>
              <a:t>thường</a:t>
            </a:r>
            <a:r>
              <a:rPr lang="en-US" dirty="0"/>
              <a:t> </a:t>
            </a:r>
            <a:r>
              <a:rPr lang="en-US" dirty="0" err="1"/>
              <a:t>thấy</a:t>
            </a:r>
            <a:endParaRPr lang="en-US" dirty="0"/>
          </a:p>
        </p:txBody>
      </p:sp>
      <p:sp>
        <p:nvSpPr>
          <p:cNvPr id="7" name="Content Placeholder 6"/>
          <p:cNvSpPr>
            <a:spLocks noGrp="1"/>
          </p:cNvSpPr>
          <p:nvPr>
            <p:ph type="body" idx="1"/>
          </p:nvPr>
        </p:nvSpPr>
        <p:spPr/>
        <p:txBody>
          <a:bodyPr/>
          <a:lstStyle/>
          <a:p>
            <a:r>
              <a:rPr lang="en-US" dirty="0"/>
              <a:t>Feature map: </a:t>
            </a:r>
            <a:r>
              <a:rPr lang="en-US" dirty="0" err="1"/>
              <a:t>đầu</a:t>
            </a:r>
            <a:r>
              <a:rPr lang="en-US" dirty="0"/>
              <a:t> </a:t>
            </a:r>
            <a:r>
              <a:rPr lang="en-US" dirty="0" err="1"/>
              <a:t>ra</a:t>
            </a:r>
            <a:r>
              <a:rPr lang="en-US" dirty="0"/>
              <a:t> </a:t>
            </a:r>
            <a:r>
              <a:rPr lang="en-US" dirty="0" err="1"/>
              <a:t>của</a:t>
            </a:r>
            <a:r>
              <a:rPr lang="en-US" dirty="0"/>
              <a:t> </a:t>
            </a:r>
            <a:r>
              <a:rPr lang="en-US" dirty="0" err="1"/>
              <a:t>lớp</a:t>
            </a:r>
            <a:r>
              <a:rPr lang="en-US" dirty="0"/>
              <a:t> convolutional </a:t>
            </a:r>
          </a:p>
          <a:p>
            <a:r>
              <a:rPr lang="en-US" dirty="0"/>
              <a:t>Receptive field: </a:t>
            </a:r>
            <a:r>
              <a:rPr lang="en-US" dirty="0" err="1"/>
              <a:t>phần</a:t>
            </a:r>
            <a:r>
              <a:rPr lang="en-US" dirty="0"/>
              <a:t> ở </a:t>
            </a:r>
            <a:r>
              <a:rPr lang="en-US" dirty="0" err="1"/>
              <a:t>trên</a:t>
            </a:r>
            <a:r>
              <a:rPr lang="en-US" dirty="0"/>
              <a:t> input </a:t>
            </a:r>
            <a:r>
              <a:rPr lang="en-US" dirty="0" err="1"/>
              <a:t>được</a:t>
            </a:r>
            <a:r>
              <a:rPr lang="en-US" dirty="0"/>
              <a:t> dung </a:t>
            </a:r>
            <a:r>
              <a:rPr lang="en-US" dirty="0" err="1"/>
              <a:t>để</a:t>
            </a:r>
            <a:r>
              <a:rPr lang="en-US" dirty="0"/>
              <a:t> </a:t>
            </a:r>
            <a:r>
              <a:rPr lang="en-US" dirty="0" err="1"/>
              <a:t>nhân</a:t>
            </a:r>
            <a:r>
              <a:rPr lang="en-US" dirty="0"/>
              <a:t> </a:t>
            </a:r>
            <a:r>
              <a:rPr lang="en-US" dirty="0" err="1"/>
              <a:t>với</a:t>
            </a:r>
            <a:r>
              <a:rPr lang="en-US" dirty="0"/>
              <a:t> kernel</a:t>
            </a:r>
          </a:p>
          <a:p>
            <a:r>
              <a:rPr lang="en-US" dirty="0"/>
              <a:t>Convolution: </a:t>
            </a:r>
            <a:r>
              <a:rPr lang="en-US" dirty="0" err="1"/>
              <a:t>tích</a:t>
            </a:r>
            <a:r>
              <a:rPr lang="en-US" dirty="0"/>
              <a:t> </a:t>
            </a:r>
            <a:r>
              <a:rPr lang="en-US" dirty="0" err="1"/>
              <a:t>chập</a:t>
            </a:r>
            <a:endParaRPr lang="en-US" dirty="0"/>
          </a:p>
          <a:p>
            <a:r>
              <a:rPr lang="en-US" dirty="0"/>
              <a:t>Pooling</a:t>
            </a:r>
          </a:p>
          <a:p>
            <a:r>
              <a:rPr lang="en-US" dirty="0"/>
              <a:t>Padding: </a:t>
            </a:r>
            <a:r>
              <a:rPr lang="en-US" dirty="0" err="1"/>
              <a:t>lớp</a:t>
            </a:r>
            <a:r>
              <a:rPr lang="en-US" dirty="0"/>
              <a:t> </a:t>
            </a:r>
            <a:r>
              <a:rPr lang="en-US" dirty="0" err="1"/>
              <a:t>đệm</a:t>
            </a:r>
            <a:endParaRPr lang="en-US" dirty="0"/>
          </a:p>
          <a:p>
            <a:r>
              <a:rPr lang="en-US" dirty="0"/>
              <a:t>Stride: </a:t>
            </a:r>
            <a:r>
              <a:rPr lang="en-US" dirty="0" err="1"/>
              <a:t>bước</a:t>
            </a:r>
            <a:r>
              <a:rPr lang="en-US" dirty="0"/>
              <a:t> </a:t>
            </a:r>
            <a:r>
              <a:rPr lang="en-US" dirty="0" err="1"/>
              <a:t>nhảy</a:t>
            </a:r>
            <a:endParaRPr lang="en-US" dirty="0"/>
          </a:p>
          <a:p>
            <a:endParaRPr lang="en-US" dirty="0"/>
          </a:p>
          <a:p>
            <a:endParaRPr lang="en-US" dirty="0"/>
          </a:p>
        </p:txBody>
      </p:sp>
    </p:spTree>
    <p:extLst>
      <p:ext uri="{BB962C8B-B14F-4D97-AF65-F5344CB8AC3E}">
        <p14:creationId xmlns:p14="http://schemas.microsoft.com/office/powerpoint/2010/main" val="7776860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8"/>
          <p:cNvSpPr txBox="1">
            <a:spLocks noGrp="1"/>
          </p:cNvSpPr>
          <p:nvPr>
            <p:ph type="title"/>
          </p:nvPr>
        </p:nvSpPr>
        <p:spPr>
          <a:xfrm>
            <a:off x="877825" y="73700"/>
            <a:ext cx="7955400" cy="4845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Clr>
                <a:schemeClr val="dk1"/>
              </a:buClr>
              <a:buSzPct val="40740"/>
              <a:buFont typeface="Arial"/>
              <a:buNone/>
            </a:pPr>
            <a:r>
              <a:rPr lang="en"/>
              <a:t>Thảo Luận &amp; Hỏi Đáp </a:t>
            </a:r>
            <a:endParaRPr/>
          </a:p>
        </p:txBody>
      </p:sp>
      <p:sp>
        <p:nvSpPr>
          <p:cNvPr id="198" name="Google Shape;198;p2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199" name="Google Shape;199;p28"/>
          <p:cNvSpPr txBox="1"/>
          <p:nvPr/>
        </p:nvSpPr>
        <p:spPr>
          <a:xfrm>
            <a:off x="2050338" y="825575"/>
            <a:ext cx="50433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b="1">
                <a:solidFill>
                  <a:srgbClr val="0000FF"/>
                </a:solidFill>
              </a:rPr>
              <a:t>THANK YOU!</a:t>
            </a:r>
            <a:endParaRPr sz="3600">
              <a:solidFill>
                <a:srgbClr val="0000FF"/>
              </a:solidFill>
            </a:endParaRPr>
          </a:p>
        </p:txBody>
      </p:sp>
      <p:sp>
        <p:nvSpPr>
          <p:cNvPr id="200" name="Google Shape;200;p28"/>
          <p:cNvSpPr/>
          <p:nvPr/>
        </p:nvSpPr>
        <p:spPr>
          <a:xfrm>
            <a:off x="209175" y="127000"/>
            <a:ext cx="702300" cy="435300"/>
          </a:xfrm>
          <a:prstGeom prst="rect">
            <a:avLst/>
          </a:prstGeom>
          <a:solidFill>
            <a:srgbClr val="4A86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rPr>
              <a:t>4</a:t>
            </a:r>
            <a:endParaRPr sz="2000" b="1">
              <a:solidFill>
                <a:schemeClr val="lt1"/>
              </a:solidFill>
            </a:endParaRPr>
          </a:p>
        </p:txBody>
      </p:sp>
      <p:pic>
        <p:nvPicPr>
          <p:cNvPr id="201" name="Google Shape;201;p28"/>
          <p:cNvPicPr preferRelativeResize="0"/>
          <p:nvPr/>
        </p:nvPicPr>
        <p:blipFill>
          <a:blip r:embed="rId3">
            <a:alphaModFix/>
          </a:blip>
          <a:stretch>
            <a:fillRect/>
          </a:stretch>
        </p:blipFill>
        <p:spPr>
          <a:xfrm>
            <a:off x="1939062" y="1905863"/>
            <a:ext cx="5265864" cy="194898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Learning rate</a:t>
            </a:r>
            <a:endParaRPr lang="en-US" dirty="0"/>
          </a:p>
        </p:txBody>
      </p:sp>
      <p:pic>
        <p:nvPicPr>
          <p:cNvPr id="3074" name="Picture 2" descr="https://miro.medium.com/max/1400/1*Ps4nAot7XQm8ixybzCA_B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726" y="1511018"/>
            <a:ext cx="6291997" cy="2432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098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6"/>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Giảng viên và Trợ giảng (hỗ trợ)</a:t>
            </a:r>
            <a:endParaRPr/>
          </a:p>
        </p:txBody>
      </p:sp>
      <p:sp>
        <p:nvSpPr>
          <p:cNvPr id="168" name="Google Shape;168;p26"/>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169" name="Google Shape;169;p26"/>
          <p:cNvPicPr preferRelativeResize="0"/>
          <p:nvPr/>
        </p:nvPicPr>
        <p:blipFill>
          <a:blip r:embed="rId3">
            <a:alphaModFix/>
          </a:blip>
          <a:stretch>
            <a:fillRect/>
          </a:stretch>
        </p:blipFill>
        <p:spPr>
          <a:xfrm>
            <a:off x="1211300" y="3730699"/>
            <a:ext cx="2549104" cy="615600"/>
          </a:xfrm>
          <a:prstGeom prst="rect">
            <a:avLst/>
          </a:prstGeom>
          <a:noFill/>
          <a:ln>
            <a:noFill/>
          </a:ln>
        </p:spPr>
      </p:pic>
      <p:sp>
        <p:nvSpPr>
          <p:cNvPr id="170" name="Google Shape;170;p26"/>
          <p:cNvSpPr txBox="1"/>
          <p:nvPr/>
        </p:nvSpPr>
        <p:spPr>
          <a:xfrm>
            <a:off x="3114275" y="3730700"/>
            <a:ext cx="4051200" cy="6156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4"/>
              </a:rPr>
              <a:t>https://www.facebook.com/hoangtu.nguyen.980</a:t>
            </a:r>
            <a:r>
              <a:rPr lang="en">
                <a:solidFill>
                  <a:srgbClr val="0B5394"/>
                </a:solidFill>
              </a:rPr>
              <a:t> </a:t>
            </a:r>
            <a:endParaRPr>
              <a:solidFill>
                <a:srgbClr val="0B5394"/>
              </a:solidFill>
            </a:endParaRPr>
          </a:p>
        </p:txBody>
      </p:sp>
      <p:sp>
        <p:nvSpPr>
          <p:cNvPr id="171" name="Google Shape;171;p26"/>
          <p:cNvSpPr txBox="1"/>
          <p:nvPr/>
        </p:nvSpPr>
        <p:spPr>
          <a:xfrm>
            <a:off x="3186275" y="2896000"/>
            <a:ext cx="4051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5"/>
              </a:rPr>
              <a:t>https://www.facebook.com/tinnguyen100591</a:t>
            </a:r>
            <a:r>
              <a:rPr lang="en">
                <a:solidFill>
                  <a:srgbClr val="0B5394"/>
                </a:solidFill>
              </a:rPr>
              <a:t> </a:t>
            </a:r>
            <a:endParaRPr>
              <a:solidFill>
                <a:srgbClr val="0B5394"/>
              </a:solidFill>
            </a:endParaRPr>
          </a:p>
        </p:txBody>
      </p:sp>
      <p:pic>
        <p:nvPicPr>
          <p:cNvPr id="172" name="Google Shape;172;p26"/>
          <p:cNvPicPr preferRelativeResize="0"/>
          <p:nvPr/>
        </p:nvPicPr>
        <p:blipFill>
          <a:blip r:embed="rId6">
            <a:alphaModFix/>
          </a:blip>
          <a:stretch>
            <a:fillRect/>
          </a:stretch>
        </p:blipFill>
        <p:spPr>
          <a:xfrm>
            <a:off x="1287125" y="2913900"/>
            <a:ext cx="1827161" cy="585925"/>
          </a:xfrm>
          <a:prstGeom prst="rect">
            <a:avLst/>
          </a:prstGeom>
          <a:noFill/>
          <a:ln>
            <a:noFill/>
          </a:ln>
        </p:spPr>
      </p:pic>
      <p:pic>
        <p:nvPicPr>
          <p:cNvPr id="173" name="Google Shape;173;p26"/>
          <p:cNvPicPr preferRelativeResize="0"/>
          <p:nvPr/>
        </p:nvPicPr>
        <p:blipFill>
          <a:blip r:embed="rId7">
            <a:alphaModFix/>
          </a:blip>
          <a:stretch>
            <a:fillRect/>
          </a:stretch>
        </p:blipFill>
        <p:spPr>
          <a:xfrm>
            <a:off x="1211300" y="2023975"/>
            <a:ext cx="2298128" cy="585925"/>
          </a:xfrm>
          <a:prstGeom prst="rect">
            <a:avLst/>
          </a:prstGeom>
          <a:noFill/>
          <a:ln>
            <a:noFill/>
          </a:ln>
        </p:spPr>
      </p:pic>
      <p:sp>
        <p:nvSpPr>
          <p:cNvPr id="174" name="Google Shape;174;p26"/>
          <p:cNvSpPr txBox="1"/>
          <p:nvPr/>
        </p:nvSpPr>
        <p:spPr>
          <a:xfrm>
            <a:off x="3186275" y="2061325"/>
            <a:ext cx="4051200" cy="6156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8"/>
              </a:rPr>
              <a:t>https://www.facebook.com/IsaacFA1992</a:t>
            </a:r>
            <a:r>
              <a:rPr lang="en">
                <a:solidFill>
                  <a:srgbClr val="0B5394"/>
                </a:solidFill>
              </a:rPr>
              <a:t> </a:t>
            </a:r>
            <a:endParaRPr>
              <a:solidFill>
                <a:srgbClr val="0B539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Giới thiệu mentor </a:t>
            </a:r>
            <a:endParaRPr/>
          </a:p>
        </p:txBody>
      </p:sp>
      <p:sp>
        <p:nvSpPr>
          <p:cNvPr id="180" name="Google Shape;180;p27"/>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181" name="Google Shape;181;p27"/>
          <p:cNvGrpSpPr/>
          <p:nvPr/>
        </p:nvGrpSpPr>
        <p:grpSpPr>
          <a:xfrm>
            <a:off x="398425" y="871200"/>
            <a:ext cx="2282400" cy="3922525"/>
            <a:chOff x="1034825" y="1176000"/>
            <a:chExt cx="2282400" cy="3922525"/>
          </a:xfrm>
        </p:grpSpPr>
        <p:pic>
          <p:nvPicPr>
            <p:cNvPr id="182" name="Google Shape;182;p27"/>
            <p:cNvPicPr preferRelativeResize="0"/>
            <p:nvPr/>
          </p:nvPicPr>
          <p:blipFill rotWithShape="1">
            <a:blip r:embed="rId3">
              <a:alphaModFix/>
            </a:blip>
            <a:srcRect t="25417"/>
            <a:stretch/>
          </p:blipFill>
          <p:spPr>
            <a:xfrm>
              <a:off x="1307725" y="1579350"/>
              <a:ext cx="1736600" cy="2561726"/>
            </a:xfrm>
            <a:prstGeom prst="rect">
              <a:avLst/>
            </a:prstGeom>
            <a:noFill/>
            <a:ln>
              <a:noFill/>
            </a:ln>
          </p:spPr>
        </p:pic>
        <p:sp>
          <p:nvSpPr>
            <p:cNvPr id="183" name="Google Shape;183;p27"/>
            <p:cNvSpPr txBox="1"/>
            <p:nvPr/>
          </p:nvSpPr>
          <p:spPr>
            <a:xfrm>
              <a:off x="1189650" y="1176000"/>
              <a:ext cx="1962000" cy="3693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Trương Quang Vương</a:t>
              </a:r>
              <a:endParaRPr sz="1200" b="1"/>
            </a:p>
            <a:p>
              <a:pPr marL="0" lvl="0" indent="0" algn="ctr" rtl="0">
                <a:spcBef>
                  <a:spcPts val="0"/>
                </a:spcBef>
                <a:spcAft>
                  <a:spcPts val="0"/>
                </a:spcAft>
                <a:buNone/>
              </a:pPr>
              <a:r>
                <a:rPr lang="en" sz="1200"/>
                <a:t>Cử Nhân CNTT - ĐH FPT</a:t>
              </a:r>
              <a:endParaRPr sz="1200"/>
            </a:p>
          </p:txBody>
        </p:sp>
        <p:sp>
          <p:nvSpPr>
            <p:cNvPr id="184" name="Google Shape;184;p27"/>
            <p:cNvSpPr txBox="1"/>
            <p:nvPr/>
          </p:nvSpPr>
          <p:spPr>
            <a:xfrm>
              <a:off x="1034825" y="4175125"/>
              <a:ext cx="2282400" cy="9234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chemeClr val="dk1"/>
                  </a:solidFill>
                </a:rPr>
                <a:t>Bạn Vương vốn là mentor mảng lập trình web, nhưng về sau lại nhìn thấy sự hấp dẫn và bén duyên với mảng DS</a:t>
              </a:r>
              <a:endParaRPr sz="1000">
                <a:solidFill>
                  <a:schemeClr val="dk1"/>
                </a:solidFill>
              </a:endParaRPr>
            </a:p>
            <a:p>
              <a:pPr marL="0" lvl="0" indent="0" algn="l" rtl="0">
                <a:spcBef>
                  <a:spcPts val="0"/>
                </a:spcBef>
                <a:spcAft>
                  <a:spcPts val="0"/>
                </a:spcAft>
                <a:buNone/>
              </a:pPr>
              <a:r>
                <a:rPr lang="en" sz="1000">
                  <a:solidFill>
                    <a:srgbClr val="0B5394"/>
                  </a:solidFill>
                </a:rPr>
                <a:t>Facebook: Vuong Truong </a:t>
              </a:r>
              <a:endParaRPr sz="1000">
                <a:solidFill>
                  <a:srgbClr val="0B5394"/>
                </a:solidFill>
              </a:endParaRPr>
            </a:p>
            <a:p>
              <a:pPr marL="0" lvl="0" indent="0" algn="l" rtl="0">
                <a:spcBef>
                  <a:spcPts val="0"/>
                </a:spcBef>
                <a:spcAft>
                  <a:spcPts val="0"/>
                </a:spcAft>
                <a:buNone/>
              </a:pPr>
              <a:r>
                <a:rPr lang="en" sz="1000" u="sng">
                  <a:solidFill>
                    <a:srgbClr val="0097A7"/>
                  </a:solidFill>
                  <a:hlinkClick r:id="rId4">
                    <a:extLst>
                      <a:ext uri="{A12FA001-AC4F-418D-AE19-62706E023703}">
                        <ahyp:hlinkClr xmlns:ahyp="http://schemas.microsoft.com/office/drawing/2018/hyperlinkcolor" xmlns="" val="tx"/>
                      </a:ext>
                    </a:extLst>
                  </a:hlinkClick>
                </a:rPr>
                <a:t>https://www.facebook.com/quangvuong.truong.7334</a:t>
              </a:r>
              <a:r>
                <a:rPr lang="en" sz="1000">
                  <a:solidFill>
                    <a:srgbClr val="0B5394"/>
                  </a:solidFill>
                </a:rPr>
                <a:t> </a:t>
              </a:r>
              <a:endParaRPr sz="1000">
                <a:solidFill>
                  <a:srgbClr val="0B5394"/>
                </a:solidFill>
              </a:endParaRPr>
            </a:p>
          </p:txBody>
        </p:sp>
      </p:grpSp>
      <p:grpSp>
        <p:nvGrpSpPr>
          <p:cNvPr id="185" name="Google Shape;185;p27"/>
          <p:cNvGrpSpPr/>
          <p:nvPr/>
        </p:nvGrpSpPr>
        <p:grpSpPr>
          <a:xfrm>
            <a:off x="5922925" y="732300"/>
            <a:ext cx="2701925" cy="3951050"/>
            <a:chOff x="831125" y="897825"/>
            <a:chExt cx="2701925" cy="3951050"/>
          </a:xfrm>
        </p:grpSpPr>
        <p:sp>
          <p:nvSpPr>
            <p:cNvPr id="186" name="Google Shape;186;p27"/>
            <p:cNvSpPr txBox="1"/>
            <p:nvPr/>
          </p:nvSpPr>
          <p:spPr>
            <a:xfrm>
              <a:off x="831125" y="897825"/>
              <a:ext cx="2678700" cy="5541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Mai Ngọc Kiên</a:t>
              </a:r>
              <a:endParaRPr sz="1200" b="1"/>
            </a:p>
            <a:p>
              <a:pPr marL="0" lvl="0" indent="0" algn="ctr" rtl="0">
                <a:spcBef>
                  <a:spcPts val="0"/>
                </a:spcBef>
                <a:spcAft>
                  <a:spcPts val="0"/>
                </a:spcAft>
                <a:buNone/>
              </a:pPr>
              <a:r>
                <a:rPr lang="en" sz="1200"/>
                <a:t>Thạc sĩ Khoa học Dữ liệu</a:t>
              </a:r>
              <a:endParaRPr sz="1200"/>
            </a:p>
            <a:p>
              <a:pPr marL="0" lvl="0" indent="0" algn="ctr" rtl="0">
                <a:spcBef>
                  <a:spcPts val="0"/>
                </a:spcBef>
                <a:spcAft>
                  <a:spcPts val="0"/>
                </a:spcAft>
                <a:buNone/>
              </a:pPr>
              <a:r>
                <a:rPr lang="en" sz="1200"/>
                <a:t>ĐH UST - Học viện KISTI (Hàn Quốc)</a:t>
              </a:r>
              <a:endParaRPr sz="1200"/>
            </a:p>
          </p:txBody>
        </p:sp>
        <p:sp>
          <p:nvSpPr>
            <p:cNvPr id="187" name="Google Shape;187;p27"/>
            <p:cNvSpPr txBox="1"/>
            <p:nvPr/>
          </p:nvSpPr>
          <p:spPr>
            <a:xfrm>
              <a:off x="1009750" y="3925475"/>
              <a:ext cx="2523300" cy="9234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t>Anh Kiên từng là cựu "vận động viên" leo núi chương trình Đường lên đỉnh Olympia. Sau khi tốt nghiệp, anh trở về VN và hiện đang là Data Engineer ở Tiki.</a:t>
              </a:r>
              <a:endParaRPr sz="1000"/>
            </a:p>
            <a:p>
              <a:pPr marL="0" lvl="0" indent="0" algn="l" rtl="0">
                <a:spcBef>
                  <a:spcPts val="0"/>
                </a:spcBef>
                <a:spcAft>
                  <a:spcPts val="0"/>
                </a:spcAft>
                <a:buNone/>
              </a:pPr>
              <a:r>
                <a:rPr lang="en" sz="1000">
                  <a:solidFill>
                    <a:srgbClr val="0B5394"/>
                  </a:solidFill>
                </a:rPr>
                <a:t>Facebook: Kien Mai Ngoc</a:t>
              </a:r>
              <a:endParaRPr sz="1000">
                <a:solidFill>
                  <a:srgbClr val="0B5394"/>
                </a:solidFill>
              </a:endParaRPr>
            </a:p>
            <a:p>
              <a:pPr marL="0" lvl="0" indent="0" algn="l" rtl="0">
                <a:spcBef>
                  <a:spcPts val="0"/>
                </a:spcBef>
                <a:spcAft>
                  <a:spcPts val="0"/>
                </a:spcAft>
                <a:buNone/>
              </a:pPr>
              <a:r>
                <a:rPr lang="en" sz="1000" u="sng">
                  <a:solidFill>
                    <a:srgbClr val="0097A7"/>
                  </a:solidFill>
                  <a:hlinkClick r:id="rId5">
                    <a:extLst>
                      <a:ext uri="{A12FA001-AC4F-418D-AE19-62706E023703}">
                        <ahyp:hlinkClr xmlns:ahyp="http://schemas.microsoft.com/office/drawing/2018/hyperlinkcolor" xmlns="" val="tx"/>
                      </a:ext>
                    </a:extLst>
                  </a:hlinkClick>
                </a:rPr>
                <a:t>https://www.facebook.com/hamsterviel.kien</a:t>
              </a:r>
              <a:r>
                <a:rPr lang="en" sz="1000">
                  <a:solidFill>
                    <a:srgbClr val="0B5394"/>
                  </a:solidFill>
                </a:rPr>
                <a:t>  </a:t>
              </a:r>
              <a:endParaRPr sz="1000">
                <a:solidFill>
                  <a:srgbClr val="0B5394"/>
                </a:solidFill>
              </a:endParaRPr>
            </a:p>
          </p:txBody>
        </p:sp>
        <p:pic>
          <p:nvPicPr>
            <p:cNvPr id="188" name="Google Shape;188;p27"/>
            <p:cNvPicPr preferRelativeResize="0"/>
            <p:nvPr/>
          </p:nvPicPr>
          <p:blipFill>
            <a:blip r:embed="rId6">
              <a:alphaModFix/>
            </a:blip>
            <a:stretch>
              <a:fillRect/>
            </a:stretch>
          </p:blipFill>
          <p:spPr>
            <a:xfrm>
              <a:off x="1146725" y="1604325"/>
              <a:ext cx="2168751" cy="2168751"/>
            </a:xfrm>
            <a:prstGeom prst="rect">
              <a:avLst/>
            </a:prstGeom>
            <a:noFill/>
            <a:ln>
              <a:noFill/>
            </a:ln>
          </p:spPr>
        </p:pic>
      </p:grpSp>
      <p:grpSp>
        <p:nvGrpSpPr>
          <p:cNvPr id="189" name="Google Shape;189;p27"/>
          <p:cNvGrpSpPr/>
          <p:nvPr/>
        </p:nvGrpSpPr>
        <p:grpSpPr>
          <a:xfrm>
            <a:off x="2983225" y="797775"/>
            <a:ext cx="2711100" cy="3974300"/>
            <a:chOff x="3059425" y="797775"/>
            <a:chExt cx="2711100" cy="3974300"/>
          </a:xfrm>
        </p:grpSpPr>
        <p:pic>
          <p:nvPicPr>
            <p:cNvPr id="190" name="Google Shape;190;p27"/>
            <p:cNvPicPr preferRelativeResize="0"/>
            <p:nvPr/>
          </p:nvPicPr>
          <p:blipFill rotWithShape="1">
            <a:blip r:embed="rId7">
              <a:alphaModFix/>
            </a:blip>
            <a:srcRect b="13494"/>
            <a:stretch/>
          </p:blipFill>
          <p:spPr>
            <a:xfrm>
              <a:off x="3457800" y="1474312"/>
              <a:ext cx="1843550" cy="2134575"/>
            </a:xfrm>
            <a:prstGeom prst="rect">
              <a:avLst/>
            </a:prstGeom>
            <a:noFill/>
            <a:ln>
              <a:noFill/>
            </a:ln>
          </p:spPr>
        </p:pic>
        <p:sp>
          <p:nvSpPr>
            <p:cNvPr id="191" name="Google Shape;191;p27"/>
            <p:cNvSpPr txBox="1"/>
            <p:nvPr/>
          </p:nvSpPr>
          <p:spPr>
            <a:xfrm>
              <a:off x="3059425" y="3694475"/>
              <a:ext cx="2711100" cy="10776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t>Bạn Tú là học viên khóa đầu tiên của chương trình đào tạo này, và là một trong những học viên xuất sắc nhất. Tú đã được nhận vào làm DA ở một công ty tài chính sau khóa học, và được mời ở lại làm mentor.</a:t>
              </a:r>
              <a:endParaRPr sz="1000"/>
            </a:p>
            <a:p>
              <a:pPr marL="0" lvl="0" indent="0" algn="l" rtl="0">
                <a:spcBef>
                  <a:spcPts val="0"/>
                </a:spcBef>
                <a:spcAft>
                  <a:spcPts val="0"/>
                </a:spcAft>
                <a:buNone/>
              </a:pPr>
              <a:r>
                <a:rPr lang="en" sz="1000">
                  <a:solidFill>
                    <a:srgbClr val="0B5394"/>
                  </a:solidFill>
                </a:rPr>
                <a:t>Facebook: Hoàng Tú Nguyễn</a:t>
              </a:r>
              <a:endParaRPr sz="1000">
                <a:solidFill>
                  <a:srgbClr val="0B5394"/>
                </a:solidFill>
              </a:endParaRPr>
            </a:p>
            <a:p>
              <a:pPr marL="0" lvl="0" indent="0" algn="l" rtl="0">
                <a:spcBef>
                  <a:spcPts val="0"/>
                </a:spcBef>
                <a:spcAft>
                  <a:spcPts val="0"/>
                </a:spcAft>
                <a:buNone/>
              </a:pPr>
              <a:r>
                <a:rPr lang="en" sz="1000" u="sng">
                  <a:solidFill>
                    <a:srgbClr val="0097A7"/>
                  </a:solidFill>
                  <a:hlinkClick r:id="rId8">
                    <a:extLst>
                      <a:ext uri="{A12FA001-AC4F-418D-AE19-62706E023703}">
                        <ahyp:hlinkClr xmlns:ahyp="http://schemas.microsoft.com/office/drawing/2018/hyperlinkcolor" xmlns="" val="tx"/>
                      </a:ext>
                    </a:extLst>
                  </a:hlinkClick>
                </a:rPr>
                <a:t>https://www.facebook.com/hoangtu.nguyen.980</a:t>
              </a:r>
              <a:r>
                <a:rPr lang="en" sz="1000">
                  <a:solidFill>
                    <a:srgbClr val="000000"/>
                  </a:solidFill>
                </a:rPr>
                <a:t> </a:t>
              </a:r>
              <a:endParaRPr sz="1000">
                <a:solidFill>
                  <a:srgbClr val="0B5394"/>
                </a:solidFill>
              </a:endParaRPr>
            </a:p>
          </p:txBody>
        </p:sp>
        <p:sp>
          <p:nvSpPr>
            <p:cNvPr id="192" name="Google Shape;192;p27"/>
            <p:cNvSpPr txBox="1"/>
            <p:nvPr/>
          </p:nvSpPr>
          <p:spPr>
            <a:xfrm>
              <a:off x="3281350" y="797775"/>
              <a:ext cx="2179200" cy="5541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Nguyễn Hoàng Tú</a:t>
              </a:r>
              <a:endParaRPr sz="1200" b="1"/>
            </a:p>
            <a:p>
              <a:pPr marL="0" lvl="0" indent="0" algn="ctr" rtl="0">
                <a:spcBef>
                  <a:spcPts val="0"/>
                </a:spcBef>
                <a:spcAft>
                  <a:spcPts val="0"/>
                </a:spcAft>
                <a:buNone/>
              </a:pPr>
              <a:r>
                <a:rPr lang="en" sz="1200"/>
                <a:t>Kỹ sư Điều khiển Tự động</a:t>
              </a:r>
              <a:endParaRPr sz="1200"/>
            </a:p>
            <a:p>
              <a:pPr marL="0" lvl="0" indent="0" algn="ctr" rtl="0">
                <a:spcBef>
                  <a:spcPts val="0"/>
                </a:spcBef>
                <a:spcAft>
                  <a:spcPts val="0"/>
                </a:spcAft>
                <a:buNone/>
              </a:pPr>
              <a:r>
                <a:rPr lang="en" sz="1200"/>
                <a:t>ĐH Bách Khoa Tp. HCM</a:t>
              </a:r>
              <a:endParaRPr sz="120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b="1"/>
              <a:t>Nội dung</a:t>
            </a:r>
            <a:endParaRPr b="1"/>
          </a:p>
        </p:txBody>
      </p:sp>
      <p:sp>
        <p:nvSpPr>
          <p:cNvPr id="124" name="Google Shape;124;p21"/>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25" name="Google Shape;125;p21"/>
          <p:cNvSpPr txBox="1">
            <a:spLocks noGrp="1"/>
          </p:cNvSpPr>
          <p:nvPr>
            <p:ph type="body" idx="4294967295"/>
          </p:nvPr>
        </p:nvSpPr>
        <p:spPr>
          <a:xfrm>
            <a:off x="1792950" y="1875124"/>
            <a:ext cx="5715000" cy="234600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1155CC"/>
              </a:buClr>
              <a:buSzPts val="2000"/>
              <a:buAutoNum type="arabicPeriod"/>
            </a:pPr>
            <a:r>
              <a:rPr lang="en-US" sz="2000" b="1" dirty="0" err="1"/>
              <a:t>Mạng</a:t>
            </a:r>
            <a:r>
              <a:rPr lang="en-US" sz="2000" b="1" dirty="0"/>
              <a:t> </a:t>
            </a:r>
            <a:r>
              <a:rPr lang="en-US" sz="2000" b="1" dirty="0" err="1"/>
              <a:t>tích</a:t>
            </a:r>
            <a:r>
              <a:rPr lang="en-US" sz="2000" b="1" dirty="0"/>
              <a:t> </a:t>
            </a:r>
            <a:r>
              <a:rPr lang="en-US" sz="2000" b="1" dirty="0" err="1"/>
              <a:t>chập</a:t>
            </a:r>
            <a:endParaRPr lang="vi-VN" sz="2000" b="1" dirty="0"/>
          </a:p>
          <a:p>
            <a:pPr marL="457200" lvl="0" indent="-355600" algn="l" rtl="0">
              <a:spcBef>
                <a:spcPts val="0"/>
              </a:spcBef>
              <a:spcAft>
                <a:spcPts val="0"/>
              </a:spcAft>
              <a:buClr>
                <a:srgbClr val="1155CC"/>
              </a:buClr>
              <a:buSzPts val="2000"/>
              <a:buAutoNum type="arabicPeriod"/>
            </a:pPr>
            <a:r>
              <a:rPr lang="en-US" sz="2000" b="1" dirty="0" err="1">
                <a:solidFill>
                  <a:srgbClr val="1155CC"/>
                </a:solidFill>
              </a:rPr>
              <a:t>Lớp</a:t>
            </a:r>
            <a:r>
              <a:rPr lang="en-US" sz="2000" b="1" dirty="0">
                <a:solidFill>
                  <a:srgbClr val="1155CC"/>
                </a:solidFill>
              </a:rPr>
              <a:t> pooling</a:t>
            </a:r>
            <a:endParaRPr lang="vi-VN" sz="2000" b="1" dirty="0">
              <a:solidFill>
                <a:srgbClr val="1155CC"/>
              </a:solidFill>
            </a:endParaRPr>
          </a:p>
          <a:p>
            <a:pPr marL="457200" lvl="0" indent="-355600" algn="l" rtl="0">
              <a:spcBef>
                <a:spcPts val="0"/>
              </a:spcBef>
              <a:spcAft>
                <a:spcPts val="0"/>
              </a:spcAft>
              <a:buClr>
                <a:srgbClr val="1155CC"/>
              </a:buClr>
              <a:buSzPts val="2000"/>
              <a:buAutoNum type="arabicPeriod"/>
            </a:pPr>
            <a:r>
              <a:rPr lang="en-US" sz="2000" b="1" dirty="0" err="1"/>
              <a:t>Các</a:t>
            </a:r>
            <a:r>
              <a:rPr lang="en-US" sz="2000" b="1" dirty="0"/>
              <a:t> </a:t>
            </a:r>
            <a:r>
              <a:rPr lang="en-US" sz="2000" b="1" dirty="0" err="1"/>
              <a:t>mô</a:t>
            </a:r>
            <a:r>
              <a:rPr lang="en-US" sz="2000" b="1" dirty="0"/>
              <a:t> </a:t>
            </a:r>
            <a:r>
              <a:rPr lang="en-US" sz="2000" b="1" dirty="0" err="1"/>
              <a:t>hình</a:t>
            </a:r>
            <a:r>
              <a:rPr lang="en-US" sz="2000" b="1" dirty="0"/>
              <a:t> </a:t>
            </a:r>
            <a:r>
              <a:rPr lang="en-US" sz="2000" b="1" dirty="0" err="1"/>
              <a:t>tích</a:t>
            </a:r>
            <a:r>
              <a:rPr lang="en-US" sz="2000" b="1" dirty="0"/>
              <a:t> </a:t>
            </a:r>
            <a:r>
              <a:rPr lang="en-US" sz="2000" b="1" dirty="0" err="1"/>
              <a:t>chập</a:t>
            </a:r>
            <a:endParaRPr lang="en-US" sz="2000" b="1" dirty="0"/>
          </a:p>
          <a:p>
            <a:pPr marL="457200" lvl="0" indent="-355600" algn="l" rtl="0">
              <a:spcBef>
                <a:spcPts val="0"/>
              </a:spcBef>
              <a:spcAft>
                <a:spcPts val="0"/>
              </a:spcAft>
              <a:buClr>
                <a:srgbClr val="1155CC"/>
              </a:buClr>
              <a:buSzPts val="2000"/>
              <a:buAutoNum type="arabicPeriod"/>
            </a:pPr>
            <a:r>
              <a:rPr lang="en-US" sz="2000" b="1" dirty="0" err="1"/>
              <a:t>Tăng</a:t>
            </a:r>
            <a:r>
              <a:rPr lang="en-US" sz="2000" b="1" dirty="0"/>
              <a:t> </a:t>
            </a:r>
            <a:r>
              <a:rPr lang="en-US" sz="2000" b="1" dirty="0" err="1"/>
              <a:t>cường</a:t>
            </a:r>
            <a:r>
              <a:rPr lang="en-US" sz="2000" b="1" dirty="0"/>
              <a:t> </a:t>
            </a:r>
            <a:r>
              <a:rPr lang="en-US" sz="2000" b="1" dirty="0" err="1"/>
              <a:t>ảnh</a:t>
            </a:r>
            <a:endParaRPr lang="en-US" sz="2000" b="1" dirty="0"/>
          </a:p>
          <a:p>
            <a:pPr marL="457200" lvl="0" indent="-355600" algn="l" rtl="0">
              <a:spcBef>
                <a:spcPts val="0"/>
              </a:spcBef>
              <a:spcAft>
                <a:spcPts val="0"/>
              </a:spcAft>
              <a:buClr>
                <a:srgbClr val="1155CC"/>
              </a:buClr>
              <a:buSzPts val="2000"/>
              <a:buAutoNum type="arabicPeriod"/>
            </a:pPr>
            <a:r>
              <a:rPr lang="en" sz="2000" b="1" dirty="0">
                <a:solidFill>
                  <a:srgbClr val="1155CC"/>
                </a:solidFill>
              </a:rPr>
              <a:t>Bài tập &amp; Thảo Luận</a:t>
            </a:r>
            <a:endParaRPr sz="2000" b="1" dirty="0">
              <a:solidFill>
                <a:srgbClr val="1155CC"/>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dirty="0"/>
              <a:t>Phần </a:t>
            </a:r>
            <a:r>
              <a:rPr lang="en-US" dirty="0"/>
              <a:t>1</a:t>
            </a:r>
            <a:r>
              <a:rPr lang="vi-VN" dirty="0" smtClean="0"/>
              <a:t>: </a:t>
            </a:r>
            <a:r>
              <a:rPr lang="en-US" dirty="0" err="1"/>
              <a:t>Các</a:t>
            </a:r>
            <a:r>
              <a:rPr lang="en-US" dirty="0"/>
              <a:t> </a:t>
            </a:r>
            <a:r>
              <a:rPr lang="en-US" dirty="0" err="1"/>
              <a:t>mô</a:t>
            </a:r>
            <a:r>
              <a:rPr lang="en-US" dirty="0"/>
              <a:t> </a:t>
            </a:r>
            <a:r>
              <a:rPr lang="en-US" dirty="0" err="1"/>
              <a:t>hình</a:t>
            </a:r>
            <a:r>
              <a:rPr lang="en-US" dirty="0"/>
              <a:t> </a:t>
            </a:r>
            <a:r>
              <a:rPr lang="en-US" dirty="0" smtClean="0"/>
              <a:t>CNN </a:t>
            </a:r>
            <a:r>
              <a:rPr lang="en-US" dirty="0" err="1" smtClean="0"/>
              <a:t>nâng</a:t>
            </a:r>
            <a:r>
              <a:rPr lang="en-US" dirty="0" smtClean="0"/>
              <a:t> </a:t>
            </a:r>
            <a:r>
              <a:rPr lang="en-US" dirty="0" err="1" smtClean="0"/>
              <a:t>cao</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032195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AlexNet</a:t>
            </a:r>
            <a:endParaRPr lang="en-US" dirty="0"/>
          </a:p>
        </p:txBody>
      </p:sp>
      <p:sp>
        <p:nvSpPr>
          <p:cNvPr id="8" name="Content Placeholder 2"/>
          <p:cNvSpPr>
            <a:spLocks noGrp="1"/>
          </p:cNvSpPr>
          <p:nvPr>
            <p:ph type="body" idx="1"/>
          </p:nvPr>
        </p:nvSpPr>
        <p:spPr>
          <a:xfrm>
            <a:off x="310896" y="676656"/>
            <a:ext cx="4420592" cy="3967800"/>
          </a:xfrm>
        </p:spPr>
        <p:txBody>
          <a:bodyPr>
            <a:normAutofit/>
          </a:bodyPr>
          <a:lstStyle/>
          <a:p>
            <a:r>
              <a:rPr lang="en-US" sz="1600" dirty="0" err="1"/>
              <a:t>Lớn</a:t>
            </a:r>
            <a:r>
              <a:rPr lang="en-US" sz="1600" dirty="0"/>
              <a:t> </a:t>
            </a:r>
            <a:r>
              <a:rPr lang="en-US" sz="1600" dirty="0" err="1"/>
              <a:t>hơn</a:t>
            </a:r>
            <a:r>
              <a:rPr lang="en-US" sz="1600" dirty="0"/>
              <a:t> </a:t>
            </a:r>
            <a:r>
              <a:rPr lang="en-US" sz="1600" dirty="0" err="1"/>
              <a:t>LeNet</a:t>
            </a:r>
            <a:endParaRPr lang="en-US" sz="1600" dirty="0"/>
          </a:p>
          <a:p>
            <a:r>
              <a:rPr lang="en-US" sz="1600" dirty="0" err="1"/>
              <a:t>Áp</a:t>
            </a:r>
            <a:r>
              <a:rPr lang="en-US" sz="1600" dirty="0"/>
              <a:t> </a:t>
            </a:r>
            <a:r>
              <a:rPr lang="en-US" sz="1600" dirty="0" err="1"/>
              <a:t>dụng</a:t>
            </a:r>
            <a:r>
              <a:rPr lang="en-US" sz="1600" dirty="0"/>
              <a:t> </a:t>
            </a:r>
            <a:r>
              <a:rPr lang="en-US" sz="1600" dirty="0" err="1"/>
              <a:t>cho</a:t>
            </a:r>
            <a:r>
              <a:rPr lang="en-US" sz="1600" dirty="0"/>
              <a:t> </a:t>
            </a:r>
            <a:r>
              <a:rPr lang="en-US" sz="1600" dirty="0" err="1"/>
              <a:t>dữ</a:t>
            </a:r>
            <a:r>
              <a:rPr lang="en-US" sz="1600" dirty="0"/>
              <a:t> </a:t>
            </a:r>
            <a:r>
              <a:rPr lang="en-US" sz="1600" dirty="0" err="1"/>
              <a:t>liệu</a:t>
            </a:r>
            <a:r>
              <a:rPr lang="en-US" sz="1600" dirty="0"/>
              <a:t> </a:t>
            </a:r>
            <a:r>
              <a:rPr lang="en-US" sz="1600" dirty="0" err="1"/>
              <a:t>phức</a:t>
            </a:r>
            <a:r>
              <a:rPr lang="en-US" sz="1600" dirty="0"/>
              <a:t> </a:t>
            </a:r>
            <a:r>
              <a:rPr lang="en-US" sz="1600" dirty="0" err="1"/>
              <a:t>tạp</a:t>
            </a:r>
            <a:r>
              <a:rPr lang="en-US" sz="1600" dirty="0"/>
              <a:t> </a:t>
            </a:r>
            <a:r>
              <a:rPr lang="en-US" sz="1600" dirty="0" err="1"/>
              <a:t>hơn</a:t>
            </a:r>
            <a:r>
              <a:rPr lang="en-US" sz="1600" dirty="0"/>
              <a:t> MNIST</a:t>
            </a:r>
          </a:p>
          <a:p>
            <a:r>
              <a:rPr lang="en-US" sz="1600" dirty="0" err="1"/>
              <a:t>Đạt</a:t>
            </a:r>
            <a:r>
              <a:rPr lang="en-US" sz="1600" dirty="0"/>
              <a:t> </a:t>
            </a:r>
            <a:r>
              <a:rPr lang="en-US" sz="1600" dirty="0" err="1"/>
              <a:t>được</a:t>
            </a:r>
            <a:r>
              <a:rPr lang="en-US" sz="1600" dirty="0"/>
              <a:t> </a:t>
            </a:r>
            <a:r>
              <a:rPr lang="en-US" sz="1600" dirty="0" err="1"/>
              <a:t>kết</a:t>
            </a:r>
            <a:r>
              <a:rPr lang="en-US" sz="1600" dirty="0"/>
              <a:t> </a:t>
            </a:r>
            <a:r>
              <a:rPr lang="en-US" sz="1600" dirty="0" err="1"/>
              <a:t>quả</a:t>
            </a:r>
            <a:r>
              <a:rPr lang="en-US" sz="1600" dirty="0"/>
              <a:t> </a:t>
            </a:r>
            <a:r>
              <a:rPr lang="en-US" sz="1600" dirty="0" err="1"/>
              <a:t>cao</a:t>
            </a:r>
            <a:r>
              <a:rPr lang="en-US" sz="1600" dirty="0"/>
              <a:t> </a:t>
            </a:r>
            <a:r>
              <a:rPr lang="en-US" sz="1600" dirty="0" err="1"/>
              <a:t>tại</a:t>
            </a:r>
            <a:r>
              <a:rPr lang="en-US" sz="1600" dirty="0"/>
              <a:t> </a:t>
            </a:r>
            <a:r>
              <a:rPr lang="en-US" sz="1600" dirty="0" err="1"/>
              <a:t>cuộc</a:t>
            </a:r>
            <a:r>
              <a:rPr lang="en-US" sz="1600" dirty="0"/>
              <a:t> </a:t>
            </a:r>
            <a:r>
              <a:rPr lang="en-US" sz="1600" dirty="0" err="1"/>
              <a:t>thi</a:t>
            </a:r>
            <a:r>
              <a:rPr lang="en-US" sz="1600" dirty="0"/>
              <a:t> ImageNet 2012</a:t>
            </a:r>
          </a:p>
          <a:p>
            <a:r>
              <a:rPr lang="en-US" sz="1600" dirty="0" err="1"/>
              <a:t>Kiến</a:t>
            </a:r>
            <a:r>
              <a:rPr lang="en-US" sz="1600" dirty="0"/>
              <a:t> </a:t>
            </a:r>
            <a:r>
              <a:rPr lang="en-US" sz="1600" dirty="0" err="1"/>
              <a:t>trúc</a:t>
            </a:r>
            <a:r>
              <a:rPr lang="en-US" sz="1600" dirty="0"/>
              <a:t>:</a:t>
            </a:r>
          </a:p>
          <a:p>
            <a:pPr lvl="1"/>
            <a:r>
              <a:rPr lang="en-US" sz="1050" dirty="0"/>
              <a:t>8 </a:t>
            </a:r>
            <a:r>
              <a:rPr lang="en-US" sz="1050" dirty="0" err="1"/>
              <a:t>lớp</a:t>
            </a:r>
            <a:r>
              <a:rPr lang="en-US" sz="1050" dirty="0"/>
              <a:t> CNN </a:t>
            </a:r>
          </a:p>
          <a:p>
            <a:pPr lvl="1"/>
            <a:r>
              <a:rPr lang="en-US" sz="1050" dirty="0"/>
              <a:t>3 </a:t>
            </a:r>
            <a:r>
              <a:rPr lang="en-US" sz="1050" dirty="0" err="1"/>
              <a:t>lớp</a:t>
            </a:r>
            <a:r>
              <a:rPr lang="en-US" sz="1050" dirty="0"/>
              <a:t> max pooling</a:t>
            </a:r>
          </a:p>
          <a:p>
            <a:pPr lvl="1"/>
            <a:r>
              <a:rPr lang="en-US" sz="1050" dirty="0"/>
              <a:t>3 </a:t>
            </a:r>
            <a:r>
              <a:rPr lang="en-US" sz="1050" dirty="0" err="1"/>
              <a:t>lớp</a:t>
            </a:r>
            <a:r>
              <a:rPr lang="en-US" sz="1050" dirty="0"/>
              <a:t> FC</a:t>
            </a:r>
          </a:p>
          <a:p>
            <a:pPr lvl="1"/>
            <a:r>
              <a:rPr lang="en-US" sz="1050" dirty="0" err="1"/>
              <a:t>Hàm</a:t>
            </a:r>
            <a:r>
              <a:rPr lang="en-US" sz="1050" dirty="0"/>
              <a:t> activation </a:t>
            </a:r>
            <a:r>
              <a:rPr lang="en-US" sz="1050" dirty="0" err="1"/>
              <a:t>ReLU</a:t>
            </a:r>
            <a:r>
              <a:rPr lang="en-US" sz="1050" dirty="0"/>
              <a:t> </a:t>
            </a:r>
          </a:p>
          <a:p>
            <a:pPr lvl="1"/>
            <a:r>
              <a:rPr lang="en-US" sz="1050" dirty="0" err="1"/>
              <a:t>Sử</a:t>
            </a:r>
            <a:r>
              <a:rPr lang="en-US" sz="1050" dirty="0"/>
              <a:t> </a:t>
            </a:r>
            <a:r>
              <a:rPr lang="en-US" sz="1050" dirty="0" err="1"/>
              <a:t>dụng</a:t>
            </a:r>
            <a:r>
              <a:rPr lang="en-US" sz="1050" dirty="0"/>
              <a:t> dropout</a:t>
            </a:r>
          </a:p>
          <a:p>
            <a:pPr lvl="1"/>
            <a:endParaRPr lang="en-US" sz="1050" dirty="0"/>
          </a:p>
          <a:p>
            <a:r>
              <a:rPr lang="en-US" sz="1600" dirty="0" err="1"/>
              <a:t>Tại</a:t>
            </a:r>
            <a:r>
              <a:rPr lang="en-US" sz="1600" dirty="0"/>
              <a:t> </a:t>
            </a:r>
            <a:r>
              <a:rPr lang="en-US" sz="1600" dirty="0" err="1"/>
              <a:t>sao</a:t>
            </a:r>
            <a:r>
              <a:rPr lang="en-US" sz="1600" dirty="0"/>
              <a:t> dung kernel 11x11?</a:t>
            </a:r>
          </a:p>
          <a:p>
            <a:pPr lvl="1"/>
            <a:r>
              <a:rPr lang="en-US" sz="1050" dirty="0"/>
              <a:t>Do </a:t>
            </a:r>
            <a:r>
              <a:rPr lang="en-US" sz="1050" dirty="0" err="1"/>
              <a:t>ảnh</a:t>
            </a:r>
            <a:r>
              <a:rPr lang="en-US" sz="1050" dirty="0"/>
              <a:t> </a:t>
            </a:r>
            <a:r>
              <a:rPr lang="en-US" sz="1050" dirty="0" err="1"/>
              <a:t>trong</a:t>
            </a:r>
            <a:r>
              <a:rPr lang="en-US" sz="1050" dirty="0"/>
              <a:t> ImageNet </a:t>
            </a:r>
            <a:r>
              <a:rPr lang="en-US" sz="1050" dirty="0" err="1"/>
              <a:t>lớn</a:t>
            </a:r>
            <a:r>
              <a:rPr lang="en-US" sz="1050" dirty="0"/>
              <a:t> </a:t>
            </a:r>
            <a:r>
              <a:rPr lang="en-US" sz="1050" dirty="0" err="1"/>
              <a:t>hơn</a:t>
            </a:r>
            <a:r>
              <a:rPr lang="en-US" sz="1050" dirty="0"/>
              <a:t> MNIST</a:t>
            </a:r>
          </a:p>
          <a:p>
            <a:pPr lvl="1"/>
            <a:r>
              <a:rPr lang="en-US" sz="1050" dirty="0" err="1"/>
              <a:t>Vật</a:t>
            </a:r>
            <a:r>
              <a:rPr lang="en-US" sz="1050" dirty="0"/>
              <a:t> </a:t>
            </a:r>
            <a:r>
              <a:rPr lang="en-US" sz="1050" dirty="0" err="1"/>
              <a:t>chiếm</a:t>
            </a:r>
            <a:r>
              <a:rPr lang="en-US" sz="1050" dirty="0"/>
              <a:t> </a:t>
            </a:r>
            <a:r>
              <a:rPr lang="en-US" sz="1050" dirty="0" err="1"/>
              <a:t>phần</a:t>
            </a:r>
            <a:r>
              <a:rPr lang="en-US" sz="1050" dirty="0"/>
              <a:t> </a:t>
            </a:r>
            <a:r>
              <a:rPr lang="en-US" sz="1050" dirty="0" err="1"/>
              <a:t>lớn</a:t>
            </a:r>
            <a:r>
              <a:rPr lang="en-US" sz="1050" dirty="0"/>
              <a:t> </a:t>
            </a:r>
            <a:r>
              <a:rPr lang="en-US" sz="1050" dirty="0" err="1"/>
              <a:t>ảnh</a:t>
            </a:r>
            <a:endParaRPr lang="en-US" sz="1050" dirty="0"/>
          </a:p>
          <a:p>
            <a:pPr lvl="1"/>
            <a:endParaRPr lang="en-US" sz="1050" dirty="0"/>
          </a:p>
          <a:p>
            <a:endParaRPr lang="en-US" sz="1600" dirty="0"/>
          </a:p>
        </p:txBody>
      </p:sp>
      <p:pic>
        <p:nvPicPr>
          <p:cNvPr id="6" name="Picture 5"/>
          <p:cNvPicPr>
            <a:picLocks noChangeAspect="1"/>
          </p:cNvPicPr>
          <p:nvPr/>
        </p:nvPicPr>
        <p:blipFill>
          <a:blip r:embed="rId3"/>
          <a:stretch>
            <a:fillRect/>
          </a:stretch>
        </p:blipFill>
        <p:spPr>
          <a:xfrm>
            <a:off x="4855450" y="854378"/>
            <a:ext cx="2415981" cy="3612356"/>
          </a:xfrm>
          <a:prstGeom prst="rect">
            <a:avLst/>
          </a:prstGeom>
        </p:spPr>
      </p:pic>
    </p:spTree>
    <p:extLst>
      <p:ext uri="{BB962C8B-B14F-4D97-AF65-F5344CB8AC3E}">
        <p14:creationId xmlns:p14="http://schemas.microsoft.com/office/powerpoint/2010/main" val="4232383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 </a:t>
            </a:r>
            <a:r>
              <a:rPr lang="en-US" dirty="0" err="1" smtClean="0"/>
              <a:t>trận</a:t>
            </a:r>
            <a:r>
              <a:rPr lang="en-US" dirty="0" smtClean="0"/>
              <a:t> </a:t>
            </a:r>
            <a:r>
              <a:rPr lang="en-US" dirty="0" err="1" smtClean="0"/>
              <a:t>đặc</a:t>
            </a:r>
            <a:r>
              <a:rPr lang="en-US" dirty="0" smtClean="0"/>
              <a:t> </a:t>
            </a:r>
            <a:r>
              <a:rPr lang="en-US" dirty="0" err="1" smtClean="0"/>
              <a:t>trưng</a:t>
            </a:r>
            <a:r>
              <a:rPr lang="en-US" dirty="0" smtClean="0"/>
              <a:t> </a:t>
            </a:r>
            <a:r>
              <a:rPr lang="en-US" dirty="0" err="1" smtClean="0"/>
              <a:t>các</a:t>
            </a:r>
            <a:r>
              <a:rPr lang="en-US" dirty="0" smtClean="0"/>
              <a:t> </a:t>
            </a:r>
            <a:r>
              <a:rPr lang="en-US" dirty="0" err="1" smtClean="0"/>
              <a:t>lớp</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5468" y="1272921"/>
            <a:ext cx="4791456" cy="3215888"/>
          </a:xfrm>
          <a:prstGeom prst="rect">
            <a:avLst/>
          </a:prstGeom>
        </p:spPr>
      </p:pic>
    </p:spTree>
    <p:extLst>
      <p:ext uri="{BB962C8B-B14F-4D97-AF65-F5344CB8AC3E}">
        <p14:creationId xmlns:p14="http://schemas.microsoft.com/office/powerpoint/2010/main" val="3883489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VGG- </a:t>
            </a:r>
            <a:r>
              <a:rPr lang="en-US" dirty="0" err="1"/>
              <a:t>mô</a:t>
            </a:r>
            <a:r>
              <a:rPr lang="en-US" dirty="0"/>
              <a:t> </a:t>
            </a:r>
            <a:r>
              <a:rPr lang="en-US" dirty="0" err="1"/>
              <a:t>hình</a:t>
            </a:r>
            <a:r>
              <a:rPr lang="en-US" dirty="0"/>
              <a:t> </a:t>
            </a:r>
            <a:r>
              <a:rPr lang="en-US" dirty="0" err="1"/>
              <a:t>nhiều</a:t>
            </a:r>
            <a:r>
              <a:rPr lang="en-US" dirty="0"/>
              <a:t> </a:t>
            </a:r>
            <a:r>
              <a:rPr lang="en-US" dirty="0" err="1"/>
              <a:t>khối</a:t>
            </a:r>
            <a:r>
              <a:rPr lang="en-US" dirty="0"/>
              <a:t> (block)</a:t>
            </a:r>
          </a:p>
        </p:txBody>
      </p:sp>
      <p:sp>
        <p:nvSpPr>
          <p:cNvPr id="3" name="Content Placeholder 2"/>
          <p:cNvSpPr>
            <a:spLocks noGrp="1"/>
          </p:cNvSpPr>
          <p:nvPr>
            <p:ph type="body" idx="1"/>
          </p:nvPr>
        </p:nvSpPr>
        <p:spPr>
          <a:xfrm>
            <a:off x="310896" y="676656"/>
            <a:ext cx="4197309" cy="3967800"/>
          </a:xfrm>
        </p:spPr>
        <p:txBody>
          <a:bodyPr>
            <a:normAutofit/>
          </a:bodyPr>
          <a:lstStyle/>
          <a:p>
            <a:r>
              <a:rPr lang="en-US" dirty="0" err="1"/>
              <a:t>Mô</a:t>
            </a:r>
            <a:r>
              <a:rPr lang="en-US" dirty="0"/>
              <a:t> </a:t>
            </a:r>
            <a:r>
              <a:rPr lang="en-US" dirty="0" err="1"/>
              <a:t>hình</a:t>
            </a:r>
            <a:r>
              <a:rPr lang="en-US" dirty="0"/>
              <a:t> VGG dung </a:t>
            </a:r>
            <a:r>
              <a:rPr lang="en-US" dirty="0" err="1"/>
              <a:t>nhiều</a:t>
            </a:r>
            <a:r>
              <a:rPr lang="en-US" dirty="0"/>
              <a:t> block</a:t>
            </a:r>
          </a:p>
          <a:p>
            <a:r>
              <a:rPr lang="en-US" dirty="0" err="1"/>
              <a:t>Mỗi</a:t>
            </a:r>
            <a:r>
              <a:rPr lang="en-US" dirty="0"/>
              <a:t> block </a:t>
            </a:r>
            <a:r>
              <a:rPr lang="en-US" dirty="0" err="1"/>
              <a:t>hình</a:t>
            </a:r>
            <a:r>
              <a:rPr lang="en-US" dirty="0"/>
              <a:t> </a:t>
            </a:r>
            <a:r>
              <a:rPr lang="en-US" dirty="0" err="1"/>
              <a:t>thành</a:t>
            </a:r>
            <a:r>
              <a:rPr lang="en-US" dirty="0"/>
              <a:t> </a:t>
            </a:r>
            <a:r>
              <a:rPr lang="en-US" dirty="0" err="1"/>
              <a:t>từ</a:t>
            </a:r>
            <a:r>
              <a:rPr lang="en-US" dirty="0"/>
              <a:t> </a:t>
            </a:r>
            <a:r>
              <a:rPr lang="en-US" dirty="0" err="1"/>
              <a:t>nhiều</a:t>
            </a:r>
            <a:r>
              <a:rPr lang="en-US" dirty="0"/>
              <a:t> </a:t>
            </a:r>
            <a:r>
              <a:rPr lang="en-US" dirty="0" err="1"/>
              <a:t>chuỗi</a:t>
            </a:r>
            <a:endParaRPr lang="en-US" dirty="0"/>
          </a:p>
          <a:p>
            <a:r>
              <a:rPr lang="en-US" dirty="0" err="1"/>
              <a:t>Mỗi</a:t>
            </a:r>
            <a:r>
              <a:rPr lang="en-US" dirty="0"/>
              <a:t> </a:t>
            </a:r>
            <a:r>
              <a:rPr lang="en-US" dirty="0" err="1"/>
              <a:t>chuỗi</a:t>
            </a:r>
            <a:r>
              <a:rPr lang="en-US" dirty="0"/>
              <a:t> </a:t>
            </a:r>
            <a:r>
              <a:rPr lang="en-US" dirty="0" err="1"/>
              <a:t>hình</a:t>
            </a:r>
            <a:r>
              <a:rPr lang="en-US" dirty="0"/>
              <a:t> </a:t>
            </a:r>
            <a:r>
              <a:rPr lang="en-US" dirty="0" err="1"/>
              <a:t>thành</a:t>
            </a:r>
            <a:r>
              <a:rPr lang="en-US" dirty="0"/>
              <a:t> </a:t>
            </a:r>
            <a:r>
              <a:rPr lang="en-US" dirty="0" err="1"/>
              <a:t>từ</a:t>
            </a:r>
            <a:r>
              <a:rPr lang="en-US" dirty="0"/>
              <a:t> </a:t>
            </a:r>
            <a:r>
              <a:rPr lang="en-US" dirty="0" err="1"/>
              <a:t>nhiều</a:t>
            </a:r>
            <a:r>
              <a:rPr lang="en-US" dirty="0"/>
              <a:t> </a:t>
            </a:r>
            <a:r>
              <a:rPr lang="en-US" dirty="0" err="1"/>
              <a:t>lớp</a:t>
            </a:r>
            <a:r>
              <a:rPr lang="en-US" dirty="0"/>
              <a:t>, </a:t>
            </a:r>
            <a:r>
              <a:rPr lang="en-US" dirty="0" err="1"/>
              <a:t>ví</a:t>
            </a:r>
            <a:r>
              <a:rPr lang="en-US" dirty="0"/>
              <a:t> </a:t>
            </a:r>
            <a:r>
              <a:rPr lang="en-US" dirty="0" err="1"/>
              <a:t>dụ</a:t>
            </a:r>
            <a:r>
              <a:rPr lang="en-US" dirty="0"/>
              <a:t> </a:t>
            </a:r>
            <a:r>
              <a:rPr lang="en-US" dirty="0" err="1"/>
              <a:t>một</a:t>
            </a:r>
            <a:r>
              <a:rPr lang="en-US" dirty="0"/>
              <a:t> </a:t>
            </a:r>
            <a:r>
              <a:rPr lang="en-US" dirty="0" err="1"/>
              <a:t>chuỗi</a:t>
            </a:r>
            <a:r>
              <a:rPr lang="en-US" dirty="0"/>
              <a:t> </a:t>
            </a:r>
            <a:r>
              <a:rPr lang="en-US" dirty="0" err="1"/>
              <a:t>trong</a:t>
            </a:r>
            <a:r>
              <a:rPr lang="en-US" dirty="0"/>
              <a:t> block VGG:</a:t>
            </a:r>
          </a:p>
          <a:p>
            <a:pPr lvl="1"/>
            <a:r>
              <a:rPr lang="en-US" sz="1100" dirty="0" err="1"/>
              <a:t>Lớp</a:t>
            </a:r>
            <a:r>
              <a:rPr lang="en-US" sz="1100" dirty="0"/>
              <a:t> </a:t>
            </a:r>
            <a:r>
              <a:rPr lang="en-US" sz="1100" dirty="0" err="1"/>
              <a:t>CNN+ReLU</a:t>
            </a:r>
            <a:endParaRPr lang="en-US" sz="1100" dirty="0"/>
          </a:p>
          <a:p>
            <a:pPr lvl="1"/>
            <a:r>
              <a:rPr lang="en-US" sz="1100" dirty="0" err="1"/>
              <a:t>Lớp</a:t>
            </a:r>
            <a:r>
              <a:rPr lang="en-US" sz="1100" dirty="0"/>
              <a:t> max pooling</a:t>
            </a:r>
          </a:p>
          <a:p>
            <a:pPr lvl="1"/>
            <a:endParaRPr lang="en-US" sz="1100" dirty="0"/>
          </a:p>
          <a:p>
            <a:r>
              <a:rPr lang="en-US" dirty="0" err="1"/>
              <a:t>Đặc</a:t>
            </a:r>
            <a:r>
              <a:rPr lang="en-US" dirty="0"/>
              <a:t> </a:t>
            </a:r>
            <a:r>
              <a:rPr lang="en-US" dirty="0" err="1"/>
              <a:t>điểm</a:t>
            </a:r>
            <a:r>
              <a:rPr lang="en-US" dirty="0"/>
              <a:t>:</a:t>
            </a:r>
          </a:p>
          <a:p>
            <a:pPr lvl="1"/>
            <a:r>
              <a:rPr lang="en-US" sz="1100" dirty="0" err="1"/>
              <a:t>Sử</a:t>
            </a:r>
            <a:r>
              <a:rPr lang="en-US" sz="1100" dirty="0"/>
              <a:t> </a:t>
            </a:r>
            <a:r>
              <a:rPr lang="en-US" sz="1100" dirty="0" err="1"/>
              <a:t>dụng</a:t>
            </a:r>
            <a:r>
              <a:rPr lang="en-US" sz="1100" dirty="0"/>
              <a:t> </a:t>
            </a:r>
            <a:r>
              <a:rPr lang="en-US" sz="1100" dirty="0" err="1"/>
              <a:t>lại</a:t>
            </a:r>
            <a:r>
              <a:rPr lang="en-US" sz="1100" dirty="0"/>
              <a:t> </a:t>
            </a:r>
            <a:r>
              <a:rPr lang="en-US" sz="1100" dirty="0" err="1"/>
              <a:t>các</a:t>
            </a:r>
            <a:r>
              <a:rPr lang="en-US" sz="1100" dirty="0"/>
              <a:t> block, </a:t>
            </a:r>
            <a:r>
              <a:rPr lang="en-US" sz="1100" dirty="0" err="1"/>
              <a:t>các</a:t>
            </a:r>
            <a:r>
              <a:rPr lang="en-US" sz="1100" dirty="0"/>
              <a:t> </a:t>
            </a:r>
            <a:r>
              <a:rPr lang="en-US" sz="1100" dirty="0" err="1"/>
              <a:t>mô</a:t>
            </a:r>
            <a:r>
              <a:rPr lang="en-US" sz="1100" dirty="0"/>
              <a:t> </a:t>
            </a:r>
            <a:r>
              <a:rPr lang="en-US" sz="1100" dirty="0" err="1"/>
              <a:t>hình</a:t>
            </a:r>
            <a:r>
              <a:rPr lang="en-US" sz="1100" dirty="0"/>
              <a:t> </a:t>
            </a:r>
            <a:r>
              <a:rPr lang="en-US" sz="1100" dirty="0" err="1"/>
              <a:t>chỉ</a:t>
            </a:r>
            <a:r>
              <a:rPr lang="en-US" sz="1100" dirty="0"/>
              <a:t> </a:t>
            </a:r>
            <a:r>
              <a:rPr lang="en-US" sz="1100" dirty="0" err="1"/>
              <a:t>khác</a:t>
            </a:r>
            <a:r>
              <a:rPr lang="en-US" sz="1100" dirty="0"/>
              <a:t> </a:t>
            </a:r>
            <a:r>
              <a:rPr lang="en-US" sz="1100" dirty="0" err="1"/>
              <a:t>nhau</a:t>
            </a:r>
            <a:r>
              <a:rPr lang="en-US" sz="1100" dirty="0"/>
              <a:t> </a:t>
            </a:r>
            <a:r>
              <a:rPr lang="en-US" sz="1100" dirty="0" err="1"/>
              <a:t>số</a:t>
            </a:r>
            <a:r>
              <a:rPr lang="en-US" sz="1100" dirty="0"/>
              <a:t> </a:t>
            </a:r>
            <a:r>
              <a:rPr lang="en-US" sz="1100" dirty="0" err="1"/>
              <a:t>lượng</a:t>
            </a:r>
            <a:r>
              <a:rPr lang="en-US" sz="1100" dirty="0"/>
              <a:t> block, </a:t>
            </a:r>
            <a:r>
              <a:rPr lang="en-US" sz="1100" dirty="0" err="1"/>
              <a:t>thuận</a:t>
            </a:r>
            <a:r>
              <a:rPr lang="en-US" sz="1100" dirty="0"/>
              <a:t> </a:t>
            </a:r>
            <a:r>
              <a:rPr lang="en-US" sz="1100" dirty="0" err="1"/>
              <a:t>lợi</a:t>
            </a:r>
            <a:r>
              <a:rPr lang="en-US" sz="1100" dirty="0"/>
              <a:t> </a:t>
            </a:r>
            <a:r>
              <a:rPr lang="en-US" sz="1100" dirty="0" err="1"/>
              <a:t>trong</a:t>
            </a:r>
            <a:r>
              <a:rPr lang="en-US" sz="1100" dirty="0"/>
              <a:t> </a:t>
            </a:r>
            <a:r>
              <a:rPr lang="en-US" sz="1100" dirty="0" err="1"/>
              <a:t>việc</a:t>
            </a:r>
            <a:r>
              <a:rPr lang="en-US" sz="1100" dirty="0"/>
              <a:t> </a:t>
            </a:r>
            <a:r>
              <a:rPr lang="en-US" sz="1100" dirty="0" err="1"/>
              <a:t>lập</a:t>
            </a:r>
            <a:r>
              <a:rPr lang="en-US" sz="1100" dirty="0"/>
              <a:t> </a:t>
            </a:r>
            <a:r>
              <a:rPr lang="en-US" sz="1100" dirty="0" err="1"/>
              <a:t>trình</a:t>
            </a:r>
            <a:endParaRPr lang="en-US" sz="1100" dirty="0"/>
          </a:p>
          <a:p>
            <a:pPr lvl="1"/>
            <a:r>
              <a:rPr lang="en-US" sz="1100" dirty="0" err="1"/>
              <a:t>Thông</a:t>
            </a:r>
            <a:r>
              <a:rPr lang="en-US" sz="1100" dirty="0"/>
              <a:t> tin </a:t>
            </a:r>
            <a:r>
              <a:rPr lang="en-US" sz="1100" dirty="0" err="1"/>
              <a:t>được</a:t>
            </a:r>
            <a:r>
              <a:rPr lang="en-US" sz="1100" dirty="0"/>
              <a:t> </a:t>
            </a:r>
            <a:r>
              <a:rPr lang="en-US" sz="1100" dirty="0" err="1"/>
              <a:t>nén</a:t>
            </a:r>
            <a:r>
              <a:rPr lang="en-US" sz="1100" dirty="0"/>
              <a:t> </a:t>
            </a:r>
            <a:r>
              <a:rPr lang="en-US" sz="1100" dirty="0" err="1"/>
              <a:t>lại</a:t>
            </a:r>
            <a:r>
              <a:rPr lang="en-US" sz="1100" dirty="0"/>
              <a:t> </a:t>
            </a:r>
            <a:r>
              <a:rPr lang="en-US" sz="1100" dirty="0" err="1"/>
              <a:t>thông</a:t>
            </a:r>
            <a:r>
              <a:rPr lang="en-US" sz="1100" dirty="0"/>
              <a:t> qua </a:t>
            </a:r>
            <a:r>
              <a:rPr lang="en-US" sz="1100" dirty="0" err="1"/>
              <a:t>các</a:t>
            </a:r>
            <a:r>
              <a:rPr lang="en-US" sz="1100" dirty="0"/>
              <a:t> block</a:t>
            </a:r>
          </a:p>
          <a:p>
            <a:pPr lvl="1"/>
            <a:r>
              <a:rPr lang="en-US" sz="1100" dirty="0"/>
              <a:t>Theo </a:t>
            </a:r>
            <a:r>
              <a:rPr lang="en-US" sz="1100" dirty="0" err="1"/>
              <a:t>kinh</a:t>
            </a:r>
            <a:r>
              <a:rPr lang="en-US" sz="1100" dirty="0"/>
              <a:t> </a:t>
            </a:r>
            <a:r>
              <a:rPr lang="en-US" sz="1100" dirty="0" err="1"/>
              <a:t>nghiệm</a:t>
            </a:r>
            <a:r>
              <a:rPr lang="en-US" sz="1100" dirty="0"/>
              <a:t>, </a:t>
            </a:r>
            <a:r>
              <a:rPr lang="en-US" sz="1100" dirty="0" err="1"/>
              <a:t>nhiều</a:t>
            </a:r>
            <a:r>
              <a:rPr lang="en-US" sz="1100" dirty="0"/>
              <a:t> block </a:t>
            </a:r>
            <a:r>
              <a:rPr lang="en-US" sz="1100" dirty="0" err="1"/>
              <a:t>và</a:t>
            </a:r>
            <a:r>
              <a:rPr lang="en-US" sz="1100" dirty="0"/>
              <a:t> kernel </a:t>
            </a:r>
            <a:r>
              <a:rPr lang="en-US" sz="1100" dirty="0" err="1"/>
              <a:t>nhỏ</a:t>
            </a:r>
            <a:r>
              <a:rPr lang="en-US" sz="1100" dirty="0"/>
              <a:t> </a:t>
            </a:r>
            <a:r>
              <a:rPr lang="en-US" sz="1100" dirty="0" err="1"/>
              <a:t>tốt</a:t>
            </a:r>
            <a:r>
              <a:rPr lang="en-US" sz="1100" dirty="0"/>
              <a:t> </a:t>
            </a:r>
            <a:r>
              <a:rPr lang="en-US" sz="1100" dirty="0" err="1"/>
              <a:t>hơn</a:t>
            </a:r>
            <a:r>
              <a:rPr lang="en-US" sz="1100" dirty="0"/>
              <a:t> </a:t>
            </a:r>
            <a:r>
              <a:rPr lang="en-US" sz="1100" dirty="0" err="1"/>
              <a:t>ít</a:t>
            </a:r>
            <a:r>
              <a:rPr lang="en-US" sz="1100" dirty="0"/>
              <a:t> block </a:t>
            </a:r>
            <a:r>
              <a:rPr lang="en-US" sz="1100" dirty="0" err="1"/>
              <a:t>và</a:t>
            </a:r>
            <a:r>
              <a:rPr lang="en-US" sz="1100" dirty="0"/>
              <a:t> kernel </a:t>
            </a:r>
            <a:r>
              <a:rPr lang="en-US" sz="1100" dirty="0" err="1"/>
              <a:t>lớn</a:t>
            </a:r>
            <a:endParaRPr lang="en-US" sz="1100" dirty="0"/>
          </a:p>
          <a:p>
            <a:pPr lvl="1"/>
            <a:endParaRPr lang="en-US" sz="1100" dirty="0"/>
          </a:p>
        </p:txBody>
      </p:sp>
      <p:pic>
        <p:nvPicPr>
          <p:cNvPr id="4" name="Picture 3"/>
          <p:cNvPicPr>
            <a:picLocks noChangeAspect="1"/>
          </p:cNvPicPr>
          <p:nvPr/>
        </p:nvPicPr>
        <p:blipFill>
          <a:blip r:embed="rId3"/>
          <a:stretch>
            <a:fillRect/>
          </a:stretch>
        </p:blipFill>
        <p:spPr>
          <a:xfrm>
            <a:off x="4897221" y="880121"/>
            <a:ext cx="3621118" cy="3138985"/>
          </a:xfrm>
          <a:prstGeom prst="rect">
            <a:avLst/>
          </a:prstGeom>
        </p:spPr>
      </p:pic>
    </p:spTree>
    <p:extLst>
      <p:ext uri="{BB962C8B-B14F-4D97-AF65-F5344CB8AC3E}">
        <p14:creationId xmlns:p14="http://schemas.microsoft.com/office/powerpoint/2010/main" val="3499712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1604</Words>
  <Application>Microsoft Office PowerPoint</Application>
  <PresentationFormat>On-screen Show (16:9)</PresentationFormat>
  <Paragraphs>174</Paragraphs>
  <Slides>28</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28</vt:i4>
      </vt:variant>
    </vt:vector>
  </HeadingPairs>
  <TitlesOfParts>
    <vt:vector size="32" baseType="lpstr">
      <vt:lpstr>Arial</vt:lpstr>
      <vt:lpstr>Cambria Math</vt:lpstr>
      <vt:lpstr>Simple Light</vt:lpstr>
      <vt:lpstr>Simple Light</vt:lpstr>
      <vt:lpstr>Deep Learning Bài 3: Mạng tích chập (convolutional network)</vt:lpstr>
      <vt:lpstr>Giảng viên và Trợ giảng</vt:lpstr>
      <vt:lpstr>Giảng viên và Trợ giảng (hỗ trợ)</vt:lpstr>
      <vt:lpstr>Giới thiệu mentor </vt:lpstr>
      <vt:lpstr>Nội dung</vt:lpstr>
      <vt:lpstr>Phần 1: Các mô hình CNN nâng cao</vt:lpstr>
      <vt:lpstr>AlexNet</vt:lpstr>
      <vt:lpstr>Ma trận đặc trưng các lớp</vt:lpstr>
      <vt:lpstr>VGG- mô hình nhiều khối (block)</vt:lpstr>
      <vt:lpstr>Inception blocks</vt:lpstr>
      <vt:lpstr>GoogLeNet</vt:lpstr>
      <vt:lpstr>Lớp batch normmalization</vt:lpstr>
      <vt:lpstr>Lớp batch normmalization</vt:lpstr>
      <vt:lpstr>Áp dụng batchnorm vào các layer</vt:lpstr>
      <vt:lpstr>Residual block</vt:lpstr>
      <vt:lpstr>ResNet</vt:lpstr>
      <vt:lpstr>Phần 4: Tăng cường ảnh</vt:lpstr>
      <vt:lpstr>Augmentation để làm gì?</vt:lpstr>
      <vt:lpstr>Rotate</vt:lpstr>
      <vt:lpstr>Flip</vt:lpstr>
      <vt:lpstr>Resize</vt:lpstr>
      <vt:lpstr>Jitter color</vt:lpstr>
      <vt:lpstr>Phần 1: Bài tập và thảo luận</vt:lpstr>
      <vt:lpstr>Tóm tắt</vt:lpstr>
      <vt:lpstr>Tóm tắt</vt:lpstr>
      <vt:lpstr>Các thuật ngữ thường thấy</vt:lpstr>
      <vt:lpstr>Thảo Luận &amp; Hỏi Đáp </vt:lpstr>
      <vt:lpstr>Learning rate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Dữ Liệu  Thực Tế với Python Bài 1.1: Lập Trình Python Cơ Bản</dc:title>
  <dc:creator>Lê Khoa</dc:creator>
  <cp:lastModifiedBy>Lê Khoa</cp:lastModifiedBy>
  <cp:revision>54</cp:revision>
  <dcterms:modified xsi:type="dcterms:W3CDTF">2023-01-18T19:37:06Z</dcterms:modified>
</cp:coreProperties>
</file>